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9144000" cy="5143500" type="screen16x9"/>
  <p:notesSz cx="6858000" cy="9144000"/>
  <p:embeddedFontLst>
    <p:embeddedFont>
      <p:font typeface="Average" panose="02000503040000020003" pitchFamily="2" charset="77"/>
      <p:regular r:id="rId22"/>
    </p:embeddedFont>
    <p:embeddedFont>
      <p:font typeface="Calibri" panose="020F0502020204030204" pitchFamily="34" charset="0"/>
      <p:regular r:id="rId23"/>
      <p:bold r:id="rId24"/>
      <p:italic r:id="rId25"/>
      <p:boldItalic r:id="rId26"/>
    </p:embeddedFont>
    <p:embeddedFont>
      <p:font typeface="Oswald" pitchFamily="2" charset="77"/>
      <p:regular r:id="rId27"/>
      <p:bold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60D7838-58D8-4166-84B5-E073B5D3CCE4}">
  <a:tblStyle styleId="{660D7838-58D8-4166-84B5-E073B5D3CCE4}"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1"/>
  </p:normalViewPr>
  <p:slideViewPr>
    <p:cSldViewPr snapToGrid="0">
      <p:cViewPr varScale="1">
        <p:scale>
          <a:sx n="143" d="100"/>
          <a:sy n="143" d="100"/>
        </p:scale>
        <p:origin x="760" y="1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81af7ed533_3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81af7ed533_3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The gender divide is real. Proportionally more women oppose Trump than men.</a:t>
            </a:r>
            <a:endParaRPr/>
          </a:p>
          <a:p>
            <a:pPr marL="457200" lvl="0" indent="-298450" algn="l" rtl="0">
              <a:spcBef>
                <a:spcPts val="0"/>
              </a:spcBef>
              <a:spcAft>
                <a:spcPts val="0"/>
              </a:spcAft>
              <a:buSzPts val="1100"/>
              <a:buChar char="-"/>
            </a:pPr>
            <a:r>
              <a:rPr lang="en"/>
              <a:t>But we see and know that female opposition is overstated in the survey compared to the polls and models. </a:t>
            </a:r>
            <a:endParaRPr/>
          </a:p>
          <a:p>
            <a:pPr marL="457200" lvl="0" indent="-298450" algn="l" rtl="0">
              <a:spcBef>
                <a:spcPts val="0"/>
              </a:spcBef>
              <a:spcAft>
                <a:spcPts val="0"/>
              </a:spcAft>
              <a:buSzPts val="1100"/>
              <a:buChar char="-"/>
            </a:pPr>
            <a:r>
              <a:rPr lang="en"/>
              <a:t>The opposite can be seen for men. </a:t>
            </a:r>
            <a:endParaRPr/>
          </a:p>
          <a:p>
            <a:pPr marL="457200" lvl="0" indent="-298450" algn="l" rtl="0">
              <a:spcBef>
                <a:spcPts val="0"/>
              </a:spcBef>
              <a:spcAft>
                <a:spcPts val="0"/>
              </a:spcAft>
              <a:buSzPts val="1100"/>
              <a:buChar char="-"/>
            </a:pPr>
            <a:r>
              <a:rPr lang="en"/>
              <a:t>I will go to the next slide rather than speculate on why men backed off from their outward support and women hide their actual vote. </a:t>
            </a:r>
            <a:endParaRPr/>
          </a:p>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1af7ed533_3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1af7ed533_3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Partisanship is the clearest indicator of support for the survey</a:t>
            </a:r>
            <a:endParaRPr/>
          </a:p>
          <a:p>
            <a:pPr marL="457200" lvl="0" indent="-298450" algn="l" rtl="0">
              <a:spcBef>
                <a:spcPts val="0"/>
              </a:spcBef>
              <a:spcAft>
                <a:spcPts val="0"/>
              </a:spcAft>
              <a:buSzPts val="1100"/>
              <a:buChar char="-"/>
            </a:pPr>
            <a:r>
              <a:rPr lang="en"/>
              <a:t>If we were to spend more time with the model, we would want to create a weight for party that would make it more deterministic.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81af7ed533_3_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81af7ed533_3_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Support and opposition for each group trended for both models. </a:t>
            </a:r>
            <a:endParaRPr/>
          </a:p>
          <a:p>
            <a:pPr marL="457200" lvl="0" indent="-298450" algn="l" rtl="0">
              <a:spcBef>
                <a:spcPts val="0"/>
              </a:spcBef>
              <a:spcAft>
                <a:spcPts val="0"/>
              </a:spcAft>
              <a:buSzPts val="1100"/>
              <a:buChar char="-"/>
            </a:pPr>
            <a:r>
              <a:rPr lang="en"/>
              <a:t>The model predicted lower support than what was stated for older voters and the opposite for younger voters.</a:t>
            </a:r>
            <a:endParaRPr/>
          </a:p>
          <a:p>
            <a:pPr marL="457200" lvl="0" indent="-298450" algn="l" rtl="0">
              <a:spcBef>
                <a:spcPts val="0"/>
              </a:spcBef>
              <a:spcAft>
                <a:spcPts val="0"/>
              </a:spcAft>
              <a:buSzPts val="1100"/>
              <a:buChar char="-"/>
            </a:pPr>
            <a:r>
              <a:rPr lang="en"/>
              <a:t>We know that younger non-college voters supported Trump at higher rates than the polling and the model appears to pick that up.</a:t>
            </a:r>
            <a:endParaRPr/>
          </a:p>
          <a:p>
            <a:pPr marL="457200" lvl="0" indent="-298450" algn="l" rtl="0">
              <a:spcBef>
                <a:spcPts val="0"/>
              </a:spcBef>
              <a:spcAft>
                <a:spcPts val="0"/>
              </a:spcAft>
              <a:buSzPts val="1100"/>
              <a:buChar char="-"/>
            </a:pPr>
            <a:r>
              <a:rPr lang="en"/>
              <a:t>Old people ruin everything and while they may not say that they love Trump, the model ballot and model would suggest otherwise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81af7ed533_3_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81af7ed533_3_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We can see the trend among white people is similar to old people. </a:t>
            </a:r>
            <a:endParaRPr/>
          </a:p>
          <a:p>
            <a:pPr marL="457200" lvl="0" indent="-298450" algn="l" rtl="0">
              <a:spcBef>
                <a:spcPts val="0"/>
              </a:spcBef>
              <a:spcAft>
                <a:spcPts val="0"/>
              </a:spcAft>
              <a:buSzPts val="1100"/>
              <a:buChar char="-"/>
            </a:pPr>
            <a:r>
              <a:rPr lang="en"/>
              <a:t>The model predicts their support to exceed their willingness to admit to it.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81af7ed533_3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81af7ed533_3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Ethnicity is another area that we should look at weighting as we know that voters of color stand by their strong opposition to Trump in polls and at the polls.</a:t>
            </a:r>
            <a:endParaRPr/>
          </a:p>
          <a:p>
            <a:pPr marL="45720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81af7ed533_3_9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81af7ed533_3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 - PASS TO LAUREN</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81af7ed533_3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81af7ed533_3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81af7ed533_3_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81af7ed533_3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914400" lvl="0" indent="0" algn="l" rtl="0">
              <a:lnSpc>
                <a:spcPct val="115000"/>
              </a:lnSpc>
              <a:spcBef>
                <a:spcPts val="0"/>
              </a:spcBef>
              <a:spcAft>
                <a:spcPts val="0"/>
              </a:spcAft>
              <a:buNone/>
            </a:pPr>
            <a:r>
              <a:rPr lang="en"/>
              <a:t>a.</a:t>
            </a:r>
            <a:r>
              <a:rPr lang="en" sz="700">
                <a:latin typeface="Times New Roman"/>
                <a:ea typeface="Times New Roman"/>
                <a:cs typeface="Times New Roman"/>
                <a:sym typeface="Times New Roman"/>
              </a:rPr>
              <a:t>     </a:t>
            </a:r>
            <a:r>
              <a:rPr lang="en"/>
              <a:t>First, we have successfully demonstrated that some voters in certain demographic or ideological groups where support for Trump is unpopular are either more likely to misrepresent how they voted or to have not voted for him despite showing some degree of support, so direct reporting of prior vote choice is not always a reliable indicator of future behavior.</a:t>
            </a:r>
            <a:endParaRPr/>
          </a:p>
          <a:p>
            <a:pPr marL="914400" lvl="0" indent="0" algn="l" rtl="0">
              <a:lnSpc>
                <a:spcPct val="115000"/>
              </a:lnSpc>
              <a:spcBef>
                <a:spcPts val="0"/>
              </a:spcBef>
              <a:spcAft>
                <a:spcPts val="0"/>
              </a:spcAft>
              <a:buNone/>
            </a:pPr>
            <a:r>
              <a:rPr lang="en"/>
              <a:t>b.</a:t>
            </a:r>
            <a:r>
              <a:rPr lang="en" sz="700">
                <a:latin typeface="Times New Roman"/>
                <a:ea typeface="Times New Roman"/>
                <a:cs typeface="Times New Roman"/>
                <a:sym typeface="Times New Roman"/>
              </a:rPr>
              <a:t>     </a:t>
            </a:r>
            <a:r>
              <a:rPr lang="en"/>
              <a:t>And second, as a result of the first conclusion, democratic campaigns should consider more factors than just 2016 vote choice in estimating a voter’s likelihood of supporting Trump in 2020.</a:t>
            </a:r>
            <a:endParaRPr/>
          </a:p>
          <a:p>
            <a:pPr marL="914400" lvl="0" indent="0" algn="l" rtl="0">
              <a:lnSpc>
                <a:spcPct val="115000"/>
              </a:lnSpc>
              <a:spcBef>
                <a:spcPts val="0"/>
              </a:spcBef>
              <a:spcAft>
                <a:spcPts val="0"/>
              </a:spcAft>
              <a:buNone/>
            </a:pPr>
            <a:r>
              <a:rPr lang="en"/>
              <a:t>C.</a:t>
            </a:r>
            <a:r>
              <a:rPr lang="en" sz="700">
                <a:latin typeface="Times New Roman"/>
                <a:ea typeface="Times New Roman"/>
                <a:cs typeface="Times New Roman"/>
                <a:sym typeface="Times New Roman"/>
              </a:rPr>
              <a:t>     </a:t>
            </a:r>
            <a:r>
              <a:rPr lang="en" sz="1200">
                <a:latin typeface="Calibri"/>
                <a:ea typeface="Calibri"/>
                <a:cs typeface="Calibri"/>
                <a:sym typeface="Calibri"/>
              </a:rPr>
              <a:t>These factors should include sex, age, education, religion, and opinions on issues previously mentioned, such as repeal or expansion of the Affordable Care Act, belief in Russian collusion, deportation or naturalization of undocumented immigrants, and the direction of the country.</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81af7ed533_8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81af7ed533_8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81af7ed533_3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81af7ed533_3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81af7ed533_3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81af7ed533_3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Social desirability bias has been linked to voting patterns. The Bradley Effect was coined when polling for an african american candidate well out performed his standing at the polls. </a:t>
            </a:r>
            <a:endParaRPr/>
          </a:p>
          <a:p>
            <a:pPr marL="457200" lvl="0" indent="-298450" algn="l" rtl="0">
              <a:spcBef>
                <a:spcPts val="0"/>
              </a:spcBef>
              <a:spcAft>
                <a:spcPts val="0"/>
              </a:spcAft>
              <a:buSzPts val="1100"/>
              <a:buChar char="-"/>
            </a:pPr>
            <a:r>
              <a:rPr lang="en"/>
              <a:t>Polling is still the best way to get a snapshot of the election.</a:t>
            </a:r>
            <a:endParaRPr/>
          </a:p>
          <a:p>
            <a:pPr marL="457200" lvl="0" indent="-298450" algn="l" rtl="0">
              <a:spcBef>
                <a:spcPts val="0"/>
              </a:spcBef>
              <a:spcAft>
                <a:spcPts val="0"/>
              </a:spcAft>
              <a:buSzPts val="1100"/>
              <a:buChar char="-"/>
            </a:pPr>
            <a:r>
              <a:rPr lang="en"/>
              <a:t>Trump out performed his polling and election day exit polls. </a:t>
            </a:r>
            <a:endParaRPr/>
          </a:p>
          <a:p>
            <a:pPr marL="457200" lvl="0" indent="-298450" algn="l" rtl="0">
              <a:spcBef>
                <a:spcPts val="0"/>
              </a:spcBef>
              <a:spcAft>
                <a:spcPts val="0"/>
              </a:spcAft>
              <a:buSzPts val="1100"/>
              <a:buChar char="-"/>
            </a:pPr>
            <a:r>
              <a:rPr lang="en"/>
              <a:t>Campaigns need to be able to target actual persuadables and ignore those groups most likely to differ in polling and ballot decicions.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81af7ed533_3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81af7ed533_3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We will look at age, gender, party and ethnicity as the core demographic groupings.</a:t>
            </a:r>
            <a:endParaRPr/>
          </a:p>
          <a:p>
            <a:pPr marL="457200" lvl="0" indent="-298450" algn="l" rtl="0">
              <a:spcBef>
                <a:spcPts val="0"/>
              </a:spcBef>
              <a:spcAft>
                <a:spcPts val="0"/>
              </a:spcAft>
              <a:buSzPts val="1100"/>
              <a:buChar char="-"/>
            </a:pPr>
            <a:r>
              <a:rPr lang="en"/>
              <a:t>As of today, Tulsi Gabbard will not be needing this model, but hopefully it can find targets that the polling is likely to have missed</a:t>
            </a:r>
            <a:endParaRPr/>
          </a:p>
          <a:p>
            <a:pPr marL="457200" lvl="0" indent="-298450" algn="l" rtl="0">
              <a:spcBef>
                <a:spcPts val="0"/>
              </a:spcBef>
              <a:spcAft>
                <a:spcPts val="0"/>
              </a:spcAft>
              <a:buSzPts val="1100"/>
              <a:buChar char="-"/>
            </a:pPr>
            <a:r>
              <a:rPr lang="en"/>
              <a:t>In 2016, it was suburban white women who misled pollsters and headed to the polls for Trump</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81af7ed533_3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81af7ed533_3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We created a variable that compiled several questions asking people their support of Trump.</a:t>
            </a:r>
            <a:endParaRPr/>
          </a:p>
          <a:p>
            <a:pPr marL="457200" lvl="0" indent="-298450" algn="l" rtl="0">
              <a:spcBef>
                <a:spcPts val="0"/>
              </a:spcBef>
              <a:spcAft>
                <a:spcPts val="0"/>
              </a:spcAft>
              <a:buSzPts val="1100"/>
              <a:buChar char="-"/>
            </a:pPr>
            <a:r>
              <a:rPr lang="en"/>
              <a:t>The data was from 2018 and asked who they voted for in 2016, if Trump was doing a good job and who they would be supporting in 2020.</a:t>
            </a:r>
            <a:endParaRPr/>
          </a:p>
          <a:p>
            <a:pPr marL="457200" lvl="0" indent="-298450" algn="l" rtl="0">
              <a:spcBef>
                <a:spcPts val="0"/>
              </a:spcBef>
              <a:spcAft>
                <a:spcPts val="0"/>
              </a:spcAft>
              <a:buSzPts val="1100"/>
              <a:buChar char="-"/>
            </a:pPr>
            <a:r>
              <a:rPr lang="en"/>
              <a:t>Based on those answers, we hope to create a score for each respondent based on other factors and predict future behavior.</a:t>
            </a:r>
            <a:endParaRPr/>
          </a:p>
          <a:p>
            <a:pPr marL="0" lvl="0" indent="0" algn="l" rtl="0">
              <a:spcBef>
                <a:spcPts val="0"/>
              </a:spcBef>
              <a:spcAft>
                <a:spcPts val="0"/>
              </a:spcAft>
              <a:buNone/>
            </a:pPr>
            <a:endParaRPr/>
          </a:p>
          <a:p>
            <a:pPr marL="0" lvl="0" indent="0" algn="l" rtl="0">
              <a:spcBef>
                <a:spcPts val="0"/>
              </a:spcBef>
              <a:spcAft>
                <a:spcPts val="0"/>
              </a:spcAft>
              <a:buNone/>
            </a:pPr>
            <a:r>
              <a:rPr lang="en"/>
              <a:t>HAND OFF TO LAUREN</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81af7ed533_3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81af7ed533_3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914400" lvl="0" indent="0" algn="l" rtl="0">
              <a:lnSpc>
                <a:spcPct val="115000"/>
              </a:lnSpc>
              <a:spcBef>
                <a:spcPts val="0"/>
              </a:spcBef>
              <a:spcAft>
                <a:spcPts val="0"/>
              </a:spcAft>
              <a:buNone/>
            </a:pPr>
            <a:r>
              <a:rPr lang="en"/>
              <a:t>a.</a:t>
            </a:r>
            <a:r>
              <a:rPr lang="en" sz="700">
                <a:latin typeface="Times New Roman"/>
                <a:ea typeface="Times New Roman"/>
                <a:cs typeface="Times New Roman"/>
                <a:sym typeface="Times New Roman"/>
              </a:rPr>
              <a:t>     </a:t>
            </a:r>
            <a:r>
              <a:rPr lang="en"/>
              <a:t>Our data came from AP VoteCast 2018, which is pretty revolutionary for exit polling techniques since they use a combination of online and traditional phone polling to ask a robust set of questions and provide unprecedented public access to the anonymized results.</a:t>
            </a:r>
            <a:endParaRPr/>
          </a:p>
          <a:p>
            <a:pPr marL="914400" lvl="0" indent="0" algn="l" rtl="0">
              <a:lnSpc>
                <a:spcPct val="115000"/>
              </a:lnSpc>
              <a:spcBef>
                <a:spcPts val="0"/>
              </a:spcBef>
              <a:spcAft>
                <a:spcPts val="0"/>
              </a:spcAft>
              <a:buNone/>
            </a:pPr>
            <a:r>
              <a:rPr lang="en"/>
              <a:t>b.</a:t>
            </a:r>
            <a:r>
              <a:rPr lang="en" sz="700">
                <a:latin typeface="Times New Roman"/>
                <a:ea typeface="Times New Roman"/>
                <a:cs typeface="Times New Roman"/>
                <a:sym typeface="Times New Roman"/>
              </a:rPr>
              <a:t>     </a:t>
            </a:r>
            <a:r>
              <a:rPr lang="en"/>
              <a:t>Since there were five different questionnaire forms, not everyone was asked all questions, but by the time we applied our Trump-support formula and conducted some feature elimination and null-dropping, we ended up with complete records for 106,855 individuals, which we split into 70/30 train and test sets.</a:t>
            </a:r>
            <a:endParaRPr/>
          </a:p>
          <a:p>
            <a:pPr marL="914400" lvl="0" indent="0" algn="l" rtl="0">
              <a:lnSpc>
                <a:spcPct val="115000"/>
              </a:lnSpc>
              <a:spcBef>
                <a:spcPts val="0"/>
              </a:spcBef>
              <a:spcAft>
                <a:spcPts val="0"/>
              </a:spcAft>
              <a:buNone/>
            </a:pPr>
            <a:r>
              <a:rPr lang="en"/>
              <a:t>c.</a:t>
            </a:r>
            <a:r>
              <a:rPr lang="en" sz="700">
                <a:latin typeface="Times New Roman"/>
                <a:ea typeface="Times New Roman"/>
                <a:cs typeface="Times New Roman"/>
                <a:sym typeface="Times New Roman"/>
              </a:rPr>
              <a:t>     </a:t>
            </a:r>
            <a:r>
              <a:rPr lang="en"/>
              <a:t>The variables we chose include typical demographic questions as well as some issue-specific questions, giving 53 variables in all, after encoding of the dummy variables.</a:t>
            </a:r>
            <a:endParaRPr/>
          </a:p>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81af7ed533_3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81af7ed533_3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914400" lvl="0" indent="0" algn="l" rtl="0">
              <a:lnSpc>
                <a:spcPct val="115000"/>
              </a:lnSpc>
              <a:spcBef>
                <a:spcPts val="0"/>
              </a:spcBef>
              <a:spcAft>
                <a:spcPts val="0"/>
              </a:spcAft>
              <a:buNone/>
            </a:pPr>
            <a:r>
              <a:rPr lang="en"/>
              <a:t>a.</a:t>
            </a:r>
            <a:r>
              <a:rPr lang="en" sz="700">
                <a:latin typeface="Times New Roman"/>
                <a:ea typeface="Times New Roman"/>
                <a:cs typeface="Times New Roman"/>
                <a:sym typeface="Times New Roman"/>
              </a:rPr>
              <a:t>     </a:t>
            </a:r>
            <a:r>
              <a:rPr lang="en"/>
              <a:t>The first model we ran was aimed at estimating an individual’s probability of supporting Donald Trump. Again, I want to emphasize that this is a separate variable from the 2016 vote choice because, while it does take that question into account, it also considers responses to other Trump-peripheral questions, like favorability, approval, etc.</a:t>
            </a:r>
            <a:endParaRPr/>
          </a:p>
          <a:p>
            <a:pPr marL="914400" lvl="0" indent="0" algn="l" rtl="0">
              <a:lnSpc>
                <a:spcPct val="115000"/>
              </a:lnSpc>
              <a:spcBef>
                <a:spcPts val="0"/>
              </a:spcBef>
              <a:spcAft>
                <a:spcPts val="0"/>
              </a:spcAft>
              <a:buNone/>
            </a:pPr>
            <a:r>
              <a:rPr lang="en"/>
              <a:t>b.</a:t>
            </a:r>
            <a:r>
              <a:rPr lang="en" sz="700">
                <a:latin typeface="Times New Roman"/>
                <a:ea typeface="Times New Roman"/>
                <a:cs typeface="Times New Roman"/>
                <a:sym typeface="Times New Roman"/>
              </a:rPr>
              <a:t>     </a:t>
            </a:r>
            <a:r>
              <a:rPr lang="en"/>
              <a:t>To the right, you can see the logistic regression summary, with positive significant coefficients in orange, negative significant coefficients in blue, and color darkness representing different levels of significance at 1%, 5%, and 10%.</a:t>
            </a:r>
            <a:endParaRPr/>
          </a:p>
          <a:p>
            <a:pPr marL="914400" lvl="0" indent="0" algn="l" rtl="0">
              <a:lnSpc>
                <a:spcPct val="115000"/>
              </a:lnSpc>
              <a:spcBef>
                <a:spcPts val="0"/>
              </a:spcBef>
              <a:spcAft>
                <a:spcPts val="0"/>
              </a:spcAft>
              <a:buNone/>
            </a:pPr>
            <a:r>
              <a:rPr lang="en"/>
              <a:t>c.</a:t>
            </a:r>
            <a:r>
              <a:rPr lang="en" sz="700">
                <a:latin typeface="Times New Roman"/>
                <a:ea typeface="Times New Roman"/>
                <a:cs typeface="Times New Roman"/>
                <a:sym typeface="Times New Roman"/>
              </a:rPr>
              <a:t>     </a:t>
            </a:r>
            <a:r>
              <a:rPr lang="en"/>
              <a:t>The most important indicators of a non-supporter are these negative impact variables:</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a:t>
            </a:r>
            <a:r>
              <a:rPr lang="en" sz="700">
                <a:latin typeface="Times New Roman"/>
                <a:ea typeface="Times New Roman"/>
                <a:cs typeface="Times New Roman"/>
                <a:sym typeface="Times New Roman"/>
              </a:rPr>
              <a:t>     </a:t>
            </a:r>
            <a:r>
              <a:rPr lang="en"/>
              <a:t>Selection of the most important issue facing the country being the economy, healthcare, taxes, gun policy, the environment, or foreign policy,</a:t>
            </a:r>
            <a:endParaRPr/>
          </a:p>
          <a:p>
            <a:pPr marL="1371600" lvl="0" indent="0" algn="l" rtl="0">
              <a:lnSpc>
                <a:spcPct val="115000"/>
              </a:lnSpc>
              <a:spcBef>
                <a:spcPts val="0"/>
              </a:spcBef>
              <a:spcAft>
                <a:spcPts val="0"/>
              </a:spcAft>
              <a:buNone/>
            </a:pPr>
            <a:r>
              <a:rPr lang="en"/>
              <a:t>ii.</a:t>
            </a:r>
            <a:r>
              <a:rPr lang="en" sz="700">
                <a:latin typeface="Times New Roman"/>
                <a:ea typeface="Times New Roman"/>
                <a:cs typeface="Times New Roman"/>
                <a:sym typeface="Times New Roman"/>
              </a:rPr>
              <a:t>     </a:t>
            </a:r>
            <a:r>
              <a:rPr lang="en"/>
              <a:t>Preferring a path to citizenship for undocumented immigrants over deportation,</a:t>
            </a:r>
            <a:endParaRPr/>
          </a:p>
          <a:p>
            <a:pPr marL="1371600" lvl="0" indent="0" algn="l" rtl="0">
              <a:lnSpc>
                <a:spcPct val="115000"/>
              </a:lnSpc>
              <a:spcBef>
                <a:spcPts val="0"/>
              </a:spcBef>
              <a:spcAft>
                <a:spcPts val="0"/>
              </a:spcAft>
              <a:buNone/>
            </a:pPr>
            <a:r>
              <a:rPr lang="en"/>
              <a:t>iii.</a:t>
            </a:r>
            <a:r>
              <a:rPr lang="en" sz="700">
                <a:latin typeface="Times New Roman"/>
                <a:ea typeface="Times New Roman"/>
                <a:cs typeface="Times New Roman"/>
                <a:sym typeface="Times New Roman"/>
              </a:rPr>
              <a:t>     </a:t>
            </a:r>
            <a:r>
              <a:rPr lang="en"/>
              <a:t>Believing that the Trump campaign colluded with Russia in 2016</a:t>
            </a:r>
            <a:endParaRPr/>
          </a:p>
          <a:p>
            <a:pPr marL="1371600" lvl="0" indent="0" algn="l" rtl="0">
              <a:lnSpc>
                <a:spcPct val="115000"/>
              </a:lnSpc>
              <a:spcBef>
                <a:spcPts val="0"/>
              </a:spcBef>
              <a:spcAft>
                <a:spcPts val="0"/>
              </a:spcAft>
              <a:buNone/>
            </a:pPr>
            <a:r>
              <a:rPr lang="en"/>
              <a:t>iv.</a:t>
            </a:r>
            <a:r>
              <a:rPr lang="en" sz="700">
                <a:latin typeface="Times New Roman"/>
                <a:ea typeface="Times New Roman"/>
                <a:cs typeface="Times New Roman"/>
                <a:sym typeface="Times New Roman"/>
              </a:rPr>
              <a:t>     </a:t>
            </a:r>
            <a:r>
              <a:rPr lang="en"/>
              <a:t>Being a member of the youngest voting group, between 18 and 24 years old,</a:t>
            </a:r>
            <a:endParaRPr/>
          </a:p>
          <a:p>
            <a:pPr marL="1371600" lvl="0" indent="0" algn="l" rtl="0">
              <a:lnSpc>
                <a:spcPct val="115000"/>
              </a:lnSpc>
              <a:spcBef>
                <a:spcPts val="0"/>
              </a:spcBef>
              <a:spcAft>
                <a:spcPts val="0"/>
              </a:spcAft>
              <a:buNone/>
            </a:pPr>
            <a:r>
              <a:rPr lang="en"/>
              <a:t>v.</a:t>
            </a:r>
            <a:r>
              <a:rPr lang="en" sz="700">
                <a:latin typeface="Times New Roman"/>
                <a:ea typeface="Times New Roman"/>
                <a:cs typeface="Times New Roman"/>
                <a:sym typeface="Times New Roman"/>
              </a:rPr>
              <a:t>     </a:t>
            </a:r>
            <a:r>
              <a:rPr lang="en"/>
              <a:t>Being non-religious,</a:t>
            </a:r>
            <a:endParaRPr/>
          </a:p>
          <a:p>
            <a:pPr marL="1371600" lvl="0" indent="0" algn="l" rtl="0">
              <a:lnSpc>
                <a:spcPct val="115000"/>
              </a:lnSpc>
              <a:spcBef>
                <a:spcPts val="0"/>
              </a:spcBef>
              <a:spcAft>
                <a:spcPts val="0"/>
              </a:spcAft>
              <a:buNone/>
            </a:pPr>
            <a:r>
              <a:rPr lang="en"/>
              <a:t>vi.</a:t>
            </a:r>
            <a:r>
              <a:rPr lang="en" sz="700">
                <a:latin typeface="Times New Roman"/>
                <a:ea typeface="Times New Roman"/>
                <a:cs typeface="Times New Roman"/>
                <a:sym typeface="Times New Roman"/>
              </a:rPr>
              <a:t>     </a:t>
            </a:r>
            <a:r>
              <a:rPr lang="en"/>
              <a:t>And living in a non-rural area.</a:t>
            </a:r>
            <a:endParaRPr/>
          </a:p>
          <a:p>
            <a:pPr marL="914400" lvl="0" indent="0" algn="l" rtl="0">
              <a:lnSpc>
                <a:spcPct val="115000"/>
              </a:lnSpc>
              <a:spcBef>
                <a:spcPts val="0"/>
              </a:spcBef>
              <a:spcAft>
                <a:spcPts val="0"/>
              </a:spcAft>
              <a:buNone/>
            </a:pPr>
            <a:r>
              <a:rPr lang="en"/>
              <a:t>d.</a:t>
            </a:r>
            <a:r>
              <a:rPr lang="en" sz="700">
                <a:latin typeface="Times New Roman"/>
                <a:ea typeface="Times New Roman"/>
                <a:cs typeface="Times New Roman"/>
                <a:sym typeface="Times New Roman"/>
              </a:rPr>
              <a:t>     </a:t>
            </a:r>
            <a:r>
              <a:rPr lang="en"/>
              <a:t>A lot of these are expected results, informed by general wisdom regarding party and vote preference.</a:t>
            </a:r>
            <a:endParaRPr/>
          </a:p>
          <a:p>
            <a:pPr marL="914400" lvl="0" indent="0" algn="l" rtl="0">
              <a:lnSpc>
                <a:spcPct val="115000"/>
              </a:lnSpc>
              <a:spcBef>
                <a:spcPts val="0"/>
              </a:spcBef>
              <a:spcAft>
                <a:spcPts val="0"/>
              </a:spcAft>
              <a:buNone/>
            </a:pPr>
            <a:r>
              <a:rPr lang="en"/>
              <a:t>e.</a:t>
            </a:r>
            <a:r>
              <a:rPr lang="en" sz="700">
                <a:latin typeface="Times New Roman"/>
                <a:ea typeface="Times New Roman"/>
                <a:cs typeface="Times New Roman"/>
                <a:sym typeface="Times New Roman"/>
              </a:rPr>
              <a:t>     </a:t>
            </a:r>
            <a:r>
              <a:rPr lang="en"/>
              <a:t>By contrast, the most important indicators of a supporter are the positive impact variables:</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a:t>
            </a:r>
            <a:r>
              <a:rPr lang="en" sz="700">
                <a:latin typeface="Times New Roman"/>
                <a:ea typeface="Times New Roman"/>
                <a:cs typeface="Times New Roman"/>
                <a:sym typeface="Times New Roman"/>
              </a:rPr>
              <a:t>     </a:t>
            </a:r>
            <a:r>
              <a:rPr lang="en"/>
              <a:t>Believing the country is on the right track,</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ii.</a:t>
            </a:r>
            <a:r>
              <a:rPr lang="en" sz="700">
                <a:latin typeface="Times New Roman"/>
                <a:ea typeface="Times New Roman"/>
                <a:cs typeface="Times New Roman"/>
                <a:sym typeface="Times New Roman"/>
              </a:rPr>
              <a:t>     </a:t>
            </a:r>
            <a:r>
              <a:rPr lang="en"/>
              <a:t>Believing the Trump administration is helping national and local economies,</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iii.</a:t>
            </a:r>
            <a:r>
              <a:rPr lang="en" sz="700">
                <a:latin typeface="Times New Roman"/>
                <a:ea typeface="Times New Roman"/>
                <a:cs typeface="Times New Roman"/>
                <a:sym typeface="Times New Roman"/>
              </a:rPr>
              <a:t>     </a:t>
            </a:r>
            <a:r>
              <a:rPr lang="en"/>
              <a:t>Support for repealing the Affordable Care Act,</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iv.</a:t>
            </a:r>
            <a:r>
              <a:rPr lang="en" sz="700">
                <a:latin typeface="Times New Roman"/>
                <a:ea typeface="Times New Roman"/>
                <a:cs typeface="Times New Roman"/>
                <a:sym typeface="Times New Roman"/>
              </a:rPr>
              <a:t>     </a:t>
            </a:r>
            <a:r>
              <a:rPr lang="en"/>
              <a:t>Being male,</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v.</a:t>
            </a:r>
            <a:r>
              <a:rPr lang="en" sz="700">
                <a:latin typeface="Times New Roman"/>
                <a:ea typeface="Times New Roman"/>
                <a:cs typeface="Times New Roman"/>
                <a:sym typeface="Times New Roman"/>
              </a:rPr>
              <a:t>     </a:t>
            </a:r>
            <a:r>
              <a:rPr lang="en"/>
              <a:t>Being middle-aged,</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vi.</a:t>
            </a:r>
            <a:r>
              <a:rPr lang="en" sz="700">
                <a:latin typeface="Times New Roman"/>
                <a:ea typeface="Times New Roman"/>
                <a:cs typeface="Times New Roman"/>
                <a:sym typeface="Times New Roman"/>
              </a:rPr>
              <a:t>     </a:t>
            </a:r>
            <a:r>
              <a:rPr lang="en"/>
              <a:t>Membership in specific racial or ethnic groups, particularly White, Asian, and Hispanic, which is somewhat surprising,</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vii.</a:t>
            </a:r>
            <a:r>
              <a:rPr lang="en" sz="700">
                <a:latin typeface="Times New Roman"/>
                <a:ea typeface="Times New Roman"/>
                <a:cs typeface="Times New Roman"/>
                <a:sym typeface="Times New Roman"/>
              </a:rPr>
              <a:t>     </a:t>
            </a:r>
            <a:r>
              <a:rPr lang="en"/>
              <a:t>Education, where we see decreasing support with increasing levels of education,</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viii.</a:t>
            </a:r>
            <a:r>
              <a:rPr lang="en" sz="700">
                <a:latin typeface="Times New Roman"/>
                <a:ea typeface="Times New Roman"/>
                <a:cs typeface="Times New Roman"/>
                <a:sym typeface="Times New Roman"/>
              </a:rPr>
              <a:t>     </a:t>
            </a:r>
            <a:r>
              <a:rPr lang="en"/>
              <a:t>Income, which, if it were formatted as a continuous instead of dummy variable, might have a quadratic effect, since we see higher levels of support on either end with decreased support among middle-income groups,</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ix.</a:t>
            </a:r>
            <a:r>
              <a:rPr lang="en" sz="700">
                <a:latin typeface="Times New Roman"/>
                <a:ea typeface="Times New Roman"/>
                <a:cs typeface="Times New Roman"/>
                <a:sym typeface="Times New Roman"/>
              </a:rPr>
              <a:t>     </a:t>
            </a:r>
            <a:r>
              <a:rPr lang="en"/>
              <a:t>Party and ideology, where Republican and Very Conservative are both 4s on 0-4 point scales,</a:t>
            </a:r>
            <a:endParaRPr/>
          </a:p>
          <a:p>
            <a:pPr marL="1371600" lvl="0" indent="0" algn="l" rtl="0">
              <a:lnSpc>
                <a:spcPct val="115000"/>
              </a:lnSpc>
              <a:spcBef>
                <a:spcPts val="0"/>
              </a:spcBef>
              <a:spcAft>
                <a:spcPts val="0"/>
              </a:spcAft>
              <a:buNone/>
            </a:pPr>
            <a:r>
              <a:rPr lang="en" sz="700">
                <a:latin typeface="Times New Roman"/>
                <a:ea typeface="Times New Roman"/>
                <a:cs typeface="Times New Roman"/>
                <a:sym typeface="Times New Roman"/>
              </a:rPr>
              <a:t>                                              </a:t>
            </a:r>
            <a:r>
              <a:rPr lang="en"/>
              <a:t>x.</a:t>
            </a:r>
            <a:r>
              <a:rPr lang="en" sz="700">
                <a:latin typeface="Times New Roman"/>
                <a:ea typeface="Times New Roman"/>
                <a:cs typeface="Times New Roman"/>
                <a:sym typeface="Times New Roman"/>
              </a:rPr>
              <a:t>     </a:t>
            </a:r>
            <a:r>
              <a:rPr lang="en"/>
              <a:t>And religion, particularly Protestant and Catholic.</a:t>
            </a:r>
            <a:endParaRPr/>
          </a:p>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81af7ed533_3_5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81af7ed533_3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Lauren</a:t>
            </a:r>
            <a:endParaRPr/>
          </a:p>
          <a:p>
            <a:pPr marL="914400" lvl="0" indent="0" algn="l" rtl="0">
              <a:lnSpc>
                <a:spcPct val="115000"/>
              </a:lnSpc>
              <a:spcBef>
                <a:spcPts val="0"/>
              </a:spcBef>
              <a:spcAft>
                <a:spcPts val="0"/>
              </a:spcAft>
              <a:buNone/>
            </a:pPr>
            <a:r>
              <a:rPr lang="en"/>
              <a:t>a.</a:t>
            </a:r>
            <a:r>
              <a:rPr lang="en" sz="700">
                <a:latin typeface="Times New Roman"/>
                <a:ea typeface="Times New Roman"/>
                <a:cs typeface="Times New Roman"/>
                <a:sym typeface="Times New Roman"/>
              </a:rPr>
              <a:t>     </a:t>
            </a:r>
            <a:r>
              <a:rPr lang="en"/>
              <a:t>We ultimately ran two models for this categorization task: the logistic regression and a random forest, since we are using primarily categorical variables.</a:t>
            </a:r>
            <a:endParaRPr/>
          </a:p>
          <a:p>
            <a:pPr marL="914400" lvl="0" indent="0" algn="l" rtl="0">
              <a:lnSpc>
                <a:spcPct val="115000"/>
              </a:lnSpc>
              <a:spcBef>
                <a:spcPts val="0"/>
              </a:spcBef>
              <a:spcAft>
                <a:spcPts val="0"/>
              </a:spcAft>
              <a:buNone/>
            </a:pPr>
            <a:r>
              <a:rPr lang="en"/>
              <a:t>b.</a:t>
            </a:r>
            <a:r>
              <a:rPr lang="en" sz="700">
                <a:latin typeface="Times New Roman"/>
                <a:ea typeface="Times New Roman"/>
                <a:cs typeface="Times New Roman"/>
                <a:sym typeface="Times New Roman"/>
              </a:rPr>
              <a:t>     </a:t>
            </a:r>
            <a:r>
              <a:rPr lang="en"/>
              <a:t>In terms of performance, the logistic model had slightly faster training and predicting times, but neither model was prohibitively slow, and both models’ test accuracies maxed out at slightly above 93%.</a:t>
            </a:r>
            <a:endParaRPr/>
          </a:p>
          <a:p>
            <a:pPr marL="914400" lvl="0" indent="0" algn="l" rtl="0">
              <a:lnSpc>
                <a:spcPct val="115000"/>
              </a:lnSpc>
              <a:spcBef>
                <a:spcPts val="0"/>
              </a:spcBef>
              <a:spcAft>
                <a:spcPts val="0"/>
              </a:spcAft>
              <a:buNone/>
            </a:pPr>
            <a:r>
              <a:rPr lang="en"/>
              <a:t>c.</a:t>
            </a:r>
            <a:r>
              <a:rPr lang="en" sz="700">
                <a:latin typeface="Times New Roman"/>
                <a:ea typeface="Times New Roman"/>
                <a:cs typeface="Times New Roman"/>
                <a:sym typeface="Times New Roman"/>
              </a:rPr>
              <a:t>     </a:t>
            </a:r>
            <a:r>
              <a:rPr lang="en"/>
              <a:t>The primary difference in the two is that random forest is a black box model, so if you care about considering the individual model components, then you may prefer the logistic model. Otherwise, the slight accuracy gain from the random forest may be useful when considering resource allocation on the scale of a quarter billion voting-aged individuals.</a:t>
            </a:r>
            <a:endParaRPr/>
          </a:p>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1af7ed533_3_6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1af7ed533_3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914400" lvl="0" indent="0" algn="l" rtl="0">
              <a:lnSpc>
                <a:spcPct val="115000"/>
              </a:lnSpc>
              <a:spcBef>
                <a:spcPts val="0"/>
              </a:spcBef>
              <a:spcAft>
                <a:spcPts val="0"/>
              </a:spcAft>
              <a:buNone/>
            </a:pPr>
            <a:r>
              <a:rPr lang="en"/>
              <a:t>a.</a:t>
            </a:r>
            <a:r>
              <a:rPr lang="en" sz="700">
                <a:latin typeface="Times New Roman"/>
                <a:ea typeface="Times New Roman"/>
                <a:cs typeface="Times New Roman"/>
                <a:sym typeface="Times New Roman"/>
              </a:rPr>
              <a:t>     </a:t>
            </a:r>
            <a:r>
              <a:rPr lang="en"/>
              <a:t>Among those who indicate support for Trump, we ran an additional model attempting to quantify the differences between those who reported voting for Trump and those who did not.</a:t>
            </a:r>
            <a:endParaRPr/>
          </a:p>
          <a:p>
            <a:pPr marL="914400" lvl="0" indent="0" algn="l" rtl="0">
              <a:lnSpc>
                <a:spcPct val="115000"/>
              </a:lnSpc>
              <a:spcBef>
                <a:spcPts val="0"/>
              </a:spcBef>
              <a:spcAft>
                <a:spcPts val="0"/>
              </a:spcAft>
              <a:buNone/>
            </a:pPr>
            <a:r>
              <a:rPr lang="en"/>
              <a:t>b.</a:t>
            </a:r>
            <a:r>
              <a:rPr lang="en" sz="700">
                <a:latin typeface="Times New Roman"/>
                <a:ea typeface="Times New Roman"/>
                <a:cs typeface="Times New Roman"/>
                <a:sym typeface="Times New Roman"/>
              </a:rPr>
              <a:t>     </a:t>
            </a:r>
            <a:r>
              <a:rPr lang="en"/>
              <a:t>I would like to note that not every survey respondent was asked about 2016 vote choice, so this model only considers those who were asked, and is therefore a much smaller set of observations. That said, it remains informative in terms of who does not report having voted for Trump but otherwise indicates some level of support.</a:t>
            </a:r>
            <a:endParaRPr/>
          </a:p>
          <a:p>
            <a:pPr marL="914400" lvl="0" indent="0" algn="l" rtl="0">
              <a:lnSpc>
                <a:spcPct val="115000"/>
              </a:lnSpc>
              <a:spcBef>
                <a:spcPts val="0"/>
              </a:spcBef>
              <a:spcAft>
                <a:spcPts val="0"/>
              </a:spcAft>
              <a:buNone/>
            </a:pPr>
            <a:r>
              <a:rPr lang="en"/>
              <a:t>c.</a:t>
            </a:r>
            <a:r>
              <a:rPr lang="en" sz="700">
                <a:latin typeface="Times New Roman"/>
                <a:ea typeface="Times New Roman"/>
                <a:cs typeface="Times New Roman"/>
                <a:sym typeface="Times New Roman"/>
              </a:rPr>
              <a:t>     </a:t>
            </a:r>
            <a:r>
              <a:rPr lang="en"/>
              <a:t>So, among these individuals who give some indication of support for Trump, those most likely to say they did not vote for him are Millennials, are Black, live in non-rural areas, or consider issues like abortion, the environment, gun policy, and healthcare to be the most important issues facing the country. These are all groups where support for Trump is generally unpopular, which confirms our theory of social desirability bias in the data.</a:t>
            </a:r>
            <a:endParaRPr/>
          </a:p>
          <a:p>
            <a:pPr marL="914400" lvl="0" indent="0" algn="l" rtl="0">
              <a:lnSpc>
                <a:spcPct val="115000"/>
              </a:lnSpc>
              <a:spcBef>
                <a:spcPts val="0"/>
              </a:spcBef>
              <a:spcAft>
                <a:spcPts val="0"/>
              </a:spcAft>
              <a:buNone/>
            </a:pPr>
            <a:r>
              <a:rPr lang="en"/>
              <a:t>d.</a:t>
            </a:r>
            <a:r>
              <a:rPr lang="en" sz="700">
                <a:latin typeface="Times New Roman"/>
                <a:ea typeface="Times New Roman"/>
                <a:cs typeface="Times New Roman"/>
                <a:sym typeface="Times New Roman"/>
              </a:rPr>
              <a:t>     </a:t>
            </a:r>
            <a:r>
              <a:rPr lang="en"/>
              <a:t>While the value of a secret ballot is democratically irreplaceable, this means that unfortunately we have no way to know whether these individual voters actually did vote for Trump despite their membership in these demographic or ideological groups or whether they did not vote for him despite otherwise expressing some level of support.</a:t>
            </a:r>
            <a:endParaRPr/>
          </a:p>
          <a:p>
            <a:pPr marL="914400" lvl="0" indent="0" algn="l" rtl="0">
              <a:lnSpc>
                <a:spcPct val="115000"/>
              </a:lnSpc>
              <a:spcBef>
                <a:spcPts val="0"/>
              </a:spcBef>
              <a:spcAft>
                <a:spcPts val="0"/>
              </a:spcAft>
              <a:buNone/>
            </a:pPr>
            <a:r>
              <a:rPr lang="en"/>
              <a:t>e.</a:t>
            </a:r>
            <a:r>
              <a:rPr lang="en" sz="700">
                <a:latin typeface="Times New Roman"/>
                <a:ea typeface="Times New Roman"/>
                <a:cs typeface="Times New Roman"/>
                <a:sym typeface="Times New Roman"/>
              </a:rPr>
              <a:t>     </a:t>
            </a:r>
            <a:r>
              <a:rPr lang="en"/>
              <a:t>The implication here is that individuals having these attributes who are predicted by our primary model to be Trump supporters may have confounded results and that they are potentially gettable voters if we project the right message to them.</a:t>
            </a:r>
            <a:endParaRPr/>
          </a:p>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
        <p:cNvGrpSpPr/>
        <p:nvPr/>
      </p:nvGrpSpPr>
      <p:grpSpPr>
        <a:xfrm>
          <a:off x="0" y="0"/>
          <a:ext cx="0" cy="0"/>
          <a:chOff x="0" y="0"/>
          <a:chExt cx="0" cy="0"/>
        </a:xfrm>
      </p:grpSpPr>
      <p:sp>
        <p:nvSpPr>
          <p:cNvPr id="130" name="Google Shape;130;g81af7ed533_3_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1" name="Google Shape;131;g81af7ed533_3_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Kiel</a:t>
            </a:r>
            <a:endParaRPr/>
          </a:p>
          <a:p>
            <a:pPr marL="457200" lvl="0" indent="-298450" algn="l" rtl="0">
              <a:spcBef>
                <a:spcPts val="0"/>
              </a:spcBef>
              <a:spcAft>
                <a:spcPts val="0"/>
              </a:spcAft>
              <a:buSzPts val="1100"/>
              <a:buChar char="-"/>
            </a:pPr>
            <a:r>
              <a:rPr lang="en"/>
              <a:t>Overall, each model maps very well to the survey questions. Support to oppose rations are very close.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grpSp>
        <p:nvGrpSpPr>
          <p:cNvPr id="10" name="Google Shape;10;p2"/>
          <p:cNvGrpSpPr/>
          <p:nvPr/>
        </p:nvGrpSpPr>
        <p:grpSpPr>
          <a:xfrm>
            <a:off x="4350279" y="2855377"/>
            <a:ext cx="443589" cy="105632"/>
            <a:chOff x="4137525" y="2915950"/>
            <a:chExt cx="869100" cy="207000"/>
          </a:xfrm>
        </p:grpSpPr>
        <p:sp>
          <p:nvSpPr>
            <p:cNvPr id="11" name="Google Shape;11;p2"/>
            <p:cNvSpPr/>
            <p:nvPr/>
          </p:nvSpPr>
          <p:spPr>
            <a:xfrm>
              <a:off x="446857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7996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4137525" y="2915950"/>
              <a:ext cx="207000" cy="207000"/>
            </a:xfrm>
            <a:prstGeom prst="ellips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671258" y="990800"/>
            <a:ext cx="7801500" cy="1730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
        <p:nvSpPr>
          <p:cNvPr id="15" name="Google Shape;15;p2"/>
          <p:cNvSpPr txBox="1">
            <a:spLocks noGrp="1"/>
          </p:cNvSpPr>
          <p:nvPr>
            <p:ph type="subTitle" idx="1"/>
          </p:nvPr>
        </p:nvSpPr>
        <p:spPr>
          <a:xfrm>
            <a:off x="671250" y="3174876"/>
            <a:ext cx="78015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6" name="Google Shape;16;p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255275"/>
            <a:ext cx="8520600" cy="1890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rtl="0">
              <a:spcBef>
                <a:spcPts val="0"/>
              </a:spcBef>
              <a:spcAft>
                <a:spcPts val="0"/>
              </a:spcAft>
              <a:buSzPts val="1800"/>
              <a:buChar char="●"/>
              <a:defRPr/>
            </a:lvl1pPr>
            <a:lvl2pPr marL="914400" lvl="1" indent="-317500" algn="ctr" rtl="0">
              <a:spcBef>
                <a:spcPts val="1600"/>
              </a:spcBef>
              <a:spcAft>
                <a:spcPts val="0"/>
              </a:spcAft>
              <a:buSzPts val="1400"/>
              <a:buChar char="○"/>
              <a:defRPr/>
            </a:lvl2pPr>
            <a:lvl3pPr marL="1371600" lvl="2" indent="-317500" algn="ctr" rtl="0">
              <a:spcBef>
                <a:spcPts val="1600"/>
              </a:spcBef>
              <a:spcAft>
                <a:spcPts val="0"/>
              </a:spcAft>
              <a:buSzPts val="1400"/>
              <a:buChar char="■"/>
              <a:defRPr/>
            </a:lvl3pPr>
            <a:lvl4pPr marL="1828800" lvl="3" indent="-317500" algn="ctr" rtl="0">
              <a:spcBef>
                <a:spcPts val="1600"/>
              </a:spcBef>
              <a:spcAft>
                <a:spcPts val="0"/>
              </a:spcAft>
              <a:buSzPts val="1400"/>
              <a:buChar char="●"/>
              <a:defRPr/>
            </a:lvl4pPr>
            <a:lvl5pPr marL="2286000" lvl="4" indent="-317500" algn="ctr" rtl="0">
              <a:spcBef>
                <a:spcPts val="1600"/>
              </a:spcBef>
              <a:spcAft>
                <a:spcPts val="0"/>
              </a:spcAft>
              <a:buSzPts val="1400"/>
              <a:buChar char="○"/>
              <a:defRPr/>
            </a:lvl5pPr>
            <a:lvl6pPr marL="2743200" lvl="5" indent="-317500" algn="ctr" rtl="0">
              <a:spcBef>
                <a:spcPts val="1600"/>
              </a:spcBef>
              <a:spcAft>
                <a:spcPts val="0"/>
              </a:spcAft>
              <a:buSzPts val="1400"/>
              <a:buChar char="■"/>
              <a:defRPr/>
            </a:lvl6pPr>
            <a:lvl7pPr marL="3200400" lvl="6" indent="-317500" algn="ctr" rtl="0">
              <a:spcBef>
                <a:spcPts val="1600"/>
              </a:spcBef>
              <a:spcAft>
                <a:spcPts val="0"/>
              </a:spcAft>
              <a:buSzPts val="1400"/>
              <a:buChar char="●"/>
              <a:defRPr/>
            </a:lvl7pPr>
            <a:lvl8pPr marL="3657600" lvl="7" indent="-317500" algn="ctr" rtl="0">
              <a:spcBef>
                <a:spcPts val="1600"/>
              </a:spcBef>
              <a:spcAft>
                <a:spcPts val="0"/>
              </a:spcAft>
              <a:buSzPts val="1400"/>
              <a:buChar char="○"/>
              <a:defRPr/>
            </a:lvl8pPr>
            <a:lvl9pPr marL="4114800" lvl="8" indent="-317500" algn="ctr" rtl="0">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671250" y="2141250"/>
            <a:ext cx="7852200" cy="8610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 name="Google Shape;19;p3"/>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rtl="0">
              <a:spcBef>
                <a:spcPts val="0"/>
              </a:spcBef>
              <a:spcAft>
                <a:spcPts val="0"/>
              </a:spcAft>
              <a:buSzPts val="1800"/>
              <a:buChar char="●"/>
              <a:defRPr/>
            </a:lvl1pPr>
            <a:lvl2pPr marL="914400" lvl="1" indent="-317500" rtl="0">
              <a:spcBef>
                <a:spcPts val="160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Char char="●"/>
              <a:defRPr sz="14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SzPts val="1200"/>
              <a:buChar char="●"/>
              <a:defRPr sz="1200"/>
            </a:lvl1pPr>
            <a:lvl2pPr marL="914400" lvl="1" indent="-304800" rtl="0">
              <a:spcBef>
                <a:spcPts val="1600"/>
              </a:spcBef>
              <a:spcAft>
                <a:spcPts val="0"/>
              </a:spcAft>
              <a:buSzPts val="1200"/>
              <a:buChar char="○"/>
              <a:defRPr sz="1200"/>
            </a:lvl2pPr>
            <a:lvl3pPr marL="1371600" lvl="2" indent="-304800" rtl="0">
              <a:spcBef>
                <a:spcPts val="1600"/>
              </a:spcBef>
              <a:spcAft>
                <a:spcPts val="0"/>
              </a:spcAft>
              <a:buSzPts val="1200"/>
              <a:buChar char="■"/>
              <a:defRPr sz="1200"/>
            </a:lvl3pPr>
            <a:lvl4pPr marL="1828800" lvl="3" indent="-304800" rtl="0">
              <a:spcBef>
                <a:spcPts val="1600"/>
              </a:spcBef>
              <a:spcAft>
                <a:spcPts val="0"/>
              </a:spcAft>
              <a:buSzPts val="1200"/>
              <a:buChar char="●"/>
              <a:defRPr sz="1200"/>
            </a:lvl4pPr>
            <a:lvl5pPr marL="2286000" lvl="4" indent="-304800" rtl="0">
              <a:spcBef>
                <a:spcPts val="1600"/>
              </a:spcBef>
              <a:spcAft>
                <a:spcPts val="0"/>
              </a:spcAft>
              <a:buSzPts val="1200"/>
              <a:buChar char="○"/>
              <a:defRPr sz="1200"/>
            </a:lvl5pPr>
            <a:lvl6pPr marL="2743200" lvl="5" indent="-304800" rtl="0">
              <a:spcBef>
                <a:spcPts val="1600"/>
              </a:spcBef>
              <a:spcAft>
                <a:spcPts val="0"/>
              </a:spcAft>
              <a:buSzPts val="1200"/>
              <a:buChar char="■"/>
              <a:defRPr sz="1200"/>
            </a:lvl6pPr>
            <a:lvl7pPr marL="3200400" lvl="6" indent="-304800" rtl="0">
              <a:spcBef>
                <a:spcPts val="1600"/>
              </a:spcBef>
              <a:spcAft>
                <a:spcPts val="0"/>
              </a:spcAft>
              <a:buSzPts val="1200"/>
              <a:buChar char="●"/>
              <a:defRPr sz="1200"/>
            </a:lvl7pPr>
            <a:lvl8pPr marL="3657600" lvl="7" indent="-304800" rtl="0">
              <a:spcBef>
                <a:spcPts val="1600"/>
              </a:spcBef>
              <a:spcAft>
                <a:spcPts val="0"/>
              </a:spcAft>
              <a:buSzPts val="1200"/>
              <a:buChar char="○"/>
              <a:defRPr sz="1200"/>
            </a:lvl8pPr>
            <a:lvl9pPr marL="4114800" lvl="8" indent="-304800" rtl="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6227100" cy="40908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a:endParaRPr/>
          </a:p>
        </p:txBody>
      </p:sp>
      <p:sp>
        <p:nvSpPr>
          <p:cNvPr id="38" name="Google Shape;38;p8"/>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42" name="Google Shape;42;p9"/>
          <p:cNvSpPr txBox="1">
            <a:spLocks noGrp="1"/>
          </p:cNvSpPr>
          <p:nvPr>
            <p:ph type="title"/>
          </p:nvPr>
        </p:nvSpPr>
        <p:spPr>
          <a:xfrm>
            <a:off x="265500" y="1081400"/>
            <a:ext cx="4045200" cy="1710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43" name="Google Shape;43;p9"/>
          <p:cNvSpPr txBox="1">
            <a:spLocks noGrp="1"/>
          </p:cNvSpPr>
          <p:nvPr>
            <p:ph type="subTitle" idx="1"/>
          </p:nvPr>
        </p:nvSpPr>
        <p:spPr>
          <a:xfrm>
            <a:off x="265500" y="2845201"/>
            <a:ext cx="4045200" cy="1345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2100"/>
              <a:buNone/>
              <a:defRPr sz="21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None/>
              <a:defRPr sz="2100">
                <a:solidFill>
                  <a:schemeClr val="dk1"/>
                </a:solidFill>
              </a:defRPr>
            </a:lvl4pPr>
            <a:lvl5pPr lvl="4" algn="ctr" rtl="0">
              <a:lnSpc>
                <a:spcPct val="100000"/>
              </a:lnSpc>
              <a:spcBef>
                <a:spcPts val="0"/>
              </a:spcBef>
              <a:spcAft>
                <a:spcPts val="0"/>
              </a:spcAft>
              <a:buClr>
                <a:schemeClr val="dk1"/>
              </a:buClr>
              <a:buSzPts val="2100"/>
              <a:buNone/>
              <a:defRPr sz="2100">
                <a:solidFill>
                  <a:schemeClr val="dk1"/>
                </a:solidFill>
              </a:defRPr>
            </a:lvl5pPr>
            <a:lvl6pPr lvl="5" algn="ctr" rtl="0">
              <a:lnSpc>
                <a:spcPct val="100000"/>
              </a:lnSpc>
              <a:spcBef>
                <a:spcPts val="0"/>
              </a:spcBef>
              <a:spcAft>
                <a:spcPts val="0"/>
              </a:spcAft>
              <a:buClr>
                <a:schemeClr val="dk1"/>
              </a:buClr>
              <a:buSzPts val="2100"/>
              <a:buNone/>
              <a:defRPr sz="2100">
                <a:solidFill>
                  <a:schemeClr val="dk1"/>
                </a:solidFill>
              </a:defRPr>
            </a:lvl6pPr>
            <a:lvl7pPr lvl="6" algn="ctr" rtl="0">
              <a:lnSpc>
                <a:spcPct val="100000"/>
              </a:lnSpc>
              <a:spcBef>
                <a:spcPts val="0"/>
              </a:spcBef>
              <a:spcAft>
                <a:spcPts val="0"/>
              </a:spcAft>
              <a:buClr>
                <a:schemeClr val="dk1"/>
              </a:buClr>
              <a:buSzPts val="2100"/>
              <a:buNone/>
              <a:defRPr sz="2100">
                <a:solidFill>
                  <a:schemeClr val="dk1"/>
                </a:solidFill>
              </a:defRPr>
            </a:lvl7pPr>
            <a:lvl8pPr lvl="7" algn="ctr" rtl="0">
              <a:lnSpc>
                <a:spcPct val="100000"/>
              </a:lnSpc>
              <a:spcBef>
                <a:spcPts val="0"/>
              </a:spcBef>
              <a:spcAft>
                <a:spcPts val="0"/>
              </a:spcAft>
              <a:buClr>
                <a:schemeClr val="dk1"/>
              </a:buClr>
              <a:buSzPts val="2100"/>
              <a:buNone/>
              <a:defRPr sz="2100">
                <a:solidFill>
                  <a:schemeClr val="dk1"/>
                </a:solidFill>
              </a:defRPr>
            </a:lvl8pPr>
            <a:lvl9pPr lvl="8" algn="ctr" rtl="0">
              <a:lnSpc>
                <a:spcPct val="100000"/>
              </a:lnSpc>
              <a:spcBef>
                <a:spcPts val="0"/>
              </a:spcBef>
              <a:spcAft>
                <a:spcPts val="0"/>
              </a:spcAft>
              <a:buClr>
                <a:schemeClr val="dk1"/>
              </a:buClr>
              <a:buSzPts val="2100"/>
              <a:buNone/>
              <a:defRPr sz="2100">
                <a:solidFill>
                  <a:schemeClr val="dk1"/>
                </a:solidFill>
              </a:defRPr>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rtl="0">
              <a:spcBef>
                <a:spcPts val="0"/>
              </a:spcBef>
              <a:spcAft>
                <a:spcPts val="0"/>
              </a:spcAft>
              <a:buClr>
                <a:schemeClr val="lt1"/>
              </a:buClr>
              <a:buSzPts val="1800"/>
              <a:buChar char="●"/>
              <a:defRPr>
                <a:solidFill>
                  <a:schemeClr val="lt1"/>
                </a:solidFill>
              </a:defRPr>
            </a:lvl1pPr>
            <a:lvl2pPr marL="914400" lvl="1" indent="-317500" rtl="0">
              <a:spcBef>
                <a:spcPts val="1600"/>
              </a:spcBef>
              <a:spcAft>
                <a:spcPts val="0"/>
              </a:spcAft>
              <a:buClr>
                <a:schemeClr val="lt1"/>
              </a:buClr>
              <a:buSzPts val="1400"/>
              <a:buChar char="○"/>
              <a:defRPr>
                <a:solidFill>
                  <a:schemeClr val="lt1"/>
                </a:solidFill>
              </a:defRPr>
            </a:lvl2pPr>
            <a:lvl3pPr marL="1371600" lvl="2" indent="-317500" rtl="0">
              <a:spcBef>
                <a:spcPts val="1600"/>
              </a:spcBef>
              <a:spcAft>
                <a:spcPts val="0"/>
              </a:spcAft>
              <a:buClr>
                <a:schemeClr val="lt1"/>
              </a:buClr>
              <a:buSzPts val="1400"/>
              <a:buChar char="■"/>
              <a:defRPr>
                <a:solidFill>
                  <a:schemeClr val="lt1"/>
                </a:solidFill>
              </a:defRPr>
            </a:lvl3pPr>
            <a:lvl4pPr marL="1828800" lvl="3" indent="-317500" rtl="0">
              <a:spcBef>
                <a:spcPts val="1600"/>
              </a:spcBef>
              <a:spcAft>
                <a:spcPts val="0"/>
              </a:spcAft>
              <a:buClr>
                <a:schemeClr val="lt1"/>
              </a:buClr>
              <a:buSzPts val="1400"/>
              <a:buChar char="●"/>
              <a:defRPr>
                <a:solidFill>
                  <a:schemeClr val="lt1"/>
                </a:solidFill>
              </a:defRPr>
            </a:lvl4pPr>
            <a:lvl5pPr marL="2286000" lvl="4" indent="-317500" rtl="0">
              <a:spcBef>
                <a:spcPts val="1600"/>
              </a:spcBef>
              <a:spcAft>
                <a:spcPts val="0"/>
              </a:spcAft>
              <a:buClr>
                <a:schemeClr val="lt1"/>
              </a:buClr>
              <a:buSzPts val="1400"/>
              <a:buChar char="○"/>
              <a:defRPr>
                <a:solidFill>
                  <a:schemeClr val="lt1"/>
                </a:solidFill>
              </a:defRPr>
            </a:lvl5pPr>
            <a:lvl6pPr marL="2743200" lvl="5" indent="-317500" rtl="0">
              <a:spcBef>
                <a:spcPts val="1600"/>
              </a:spcBef>
              <a:spcAft>
                <a:spcPts val="0"/>
              </a:spcAft>
              <a:buClr>
                <a:schemeClr val="lt1"/>
              </a:buClr>
              <a:buSzPts val="1400"/>
              <a:buChar char="■"/>
              <a:defRPr>
                <a:solidFill>
                  <a:schemeClr val="lt1"/>
                </a:solidFill>
              </a:defRPr>
            </a:lvl6pPr>
            <a:lvl7pPr marL="3200400" lvl="6" indent="-317500" rtl="0">
              <a:spcBef>
                <a:spcPts val="1600"/>
              </a:spcBef>
              <a:spcAft>
                <a:spcPts val="0"/>
              </a:spcAft>
              <a:buClr>
                <a:schemeClr val="lt1"/>
              </a:buClr>
              <a:buSzPts val="1400"/>
              <a:buChar char="●"/>
              <a:defRPr>
                <a:solidFill>
                  <a:schemeClr val="lt1"/>
                </a:solidFill>
              </a:defRPr>
            </a:lvl7pPr>
            <a:lvl8pPr marL="3657600" lvl="7" indent="-317500" rtl="0">
              <a:spcBef>
                <a:spcPts val="1600"/>
              </a:spcBef>
              <a:spcAft>
                <a:spcPts val="0"/>
              </a:spcAft>
              <a:buClr>
                <a:schemeClr val="lt1"/>
              </a:buClr>
              <a:buSzPts val="1400"/>
              <a:buChar char="○"/>
              <a:defRPr>
                <a:solidFill>
                  <a:schemeClr val="lt1"/>
                </a:solidFill>
              </a:defRPr>
            </a:lvl8pPr>
            <a:lvl9pPr marL="4114800" lvl="8" indent="-317500" rtl="0">
              <a:spcBef>
                <a:spcPts val="1600"/>
              </a:spcBef>
              <a:spcAft>
                <a:spcPts val="1600"/>
              </a:spcAft>
              <a:buClr>
                <a:schemeClr val="lt1"/>
              </a:buClr>
              <a:buSzPts val="1400"/>
              <a:buChar char="■"/>
              <a:defRPr>
                <a:solidFill>
                  <a:schemeClr val="lt1"/>
                </a:solidFill>
              </a:defRPr>
            </a:lvl9pPr>
          </a:lstStyle>
          <a:p>
            <a:endParaRPr/>
          </a:p>
        </p:txBody>
      </p:sp>
      <p:sp>
        <p:nvSpPr>
          <p:cNvPr id="45" name="Google Shape;45;p9"/>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rtl="0">
              <a:lnSpc>
                <a:spcPct val="100000"/>
              </a:lnSpc>
              <a:spcBef>
                <a:spcPts val="0"/>
              </a:spcBef>
              <a:spcAft>
                <a:spcPts val="0"/>
              </a:spcAft>
              <a:buClr>
                <a:schemeClr val="dk1"/>
              </a:buClr>
              <a:buSzPts val="2100"/>
              <a:buFont typeface="Oswald"/>
              <a:buNone/>
              <a:defRPr sz="2100">
                <a:solidFill>
                  <a:schemeClr val="dk1"/>
                </a:solidFill>
                <a:latin typeface="Oswald"/>
                <a:ea typeface="Oswald"/>
                <a:cs typeface="Oswald"/>
                <a:sym typeface="Oswald"/>
              </a:defRPr>
            </a:lvl1pPr>
          </a:lstStyle>
          <a:p>
            <a:endParaRPr/>
          </a:p>
        </p:txBody>
      </p:sp>
      <p:sp>
        <p:nvSpPr>
          <p:cNvPr id="48" name="Google Shape;48;p10"/>
          <p:cNvSpPr txBox="1">
            <a:spLocks noGrp="1"/>
          </p:cNvSpPr>
          <p:nvPr>
            <p:ph type="sldNum" idx="12"/>
          </p:nvPr>
        </p:nvSpPr>
        <p:spPr>
          <a:xfrm>
            <a:off x="8490250" y="4681009"/>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lat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1pPr>
            <a:lvl2pPr lvl="1"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2pPr>
            <a:lvl3pPr lvl="2"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3pPr>
            <a:lvl4pPr lvl="3"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4pPr>
            <a:lvl5pPr lvl="4"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5pPr>
            <a:lvl6pPr lvl="5"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6pPr>
            <a:lvl7pPr lvl="6"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7pPr>
            <a:lvl8pPr lvl="7"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8pPr>
            <a:lvl9pPr lvl="8" rtl="0">
              <a:spcBef>
                <a:spcPts val="0"/>
              </a:spcBef>
              <a:spcAft>
                <a:spcPts val="0"/>
              </a:spcAft>
              <a:buClr>
                <a:schemeClr val="dk1"/>
              </a:buClr>
              <a:buSzPts val="3000"/>
              <a:buFont typeface="Oswald"/>
              <a:buNone/>
              <a:defRPr sz="3000">
                <a:solidFill>
                  <a:schemeClr val="dk1"/>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rtl="0">
              <a:lnSpc>
                <a:spcPct val="115000"/>
              </a:lnSpc>
              <a:spcBef>
                <a:spcPts val="0"/>
              </a:spcBef>
              <a:spcAft>
                <a:spcPts val="0"/>
              </a:spcAft>
              <a:buClr>
                <a:schemeClr val="accent3"/>
              </a:buClr>
              <a:buSzPts val="1800"/>
              <a:buFont typeface="Average"/>
              <a:buChar char="●"/>
              <a:defRPr sz="1800">
                <a:solidFill>
                  <a:schemeClr val="accent3"/>
                </a:solidFill>
                <a:latin typeface="Average"/>
                <a:ea typeface="Average"/>
                <a:cs typeface="Average"/>
                <a:sym typeface="Average"/>
              </a:defRPr>
            </a:lvl1pPr>
            <a:lvl2pPr marL="914400" lvl="1"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2pPr>
            <a:lvl3pPr marL="1371600" lvl="2"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3pPr>
            <a:lvl4pPr marL="1828800" lvl="3"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4pPr>
            <a:lvl5pPr marL="2286000" lvl="4"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5pPr>
            <a:lvl6pPr marL="2743200" lvl="5"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6pPr>
            <a:lvl7pPr marL="3200400" lvl="6"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7pPr>
            <a:lvl8pPr marL="3657600" lvl="7" indent="-317500" rtl="0">
              <a:lnSpc>
                <a:spcPct val="115000"/>
              </a:lnSpc>
              <a:spcBef>
                <a:spcPts val="1600"/>
              </a:spcBef>
              <a:spcAft>
                <a:spcPts val="0"/>
              </a:spcAft>
              <a:buClr>
                <a:schemeClr val="accent3"/>
              </a:buClr>
              <a:buSzPts val="1400"/>
              <a:buFont typeface="Average"/>
              <a:buChar char="○"/>
              <a:defRPr>
                <a:solidFill>
                  <a:schemeClr val="accent3"/>
                </a:solidFill>
                <a:latin typeface="Average"/>
                <a:ea typeface="Average"/>
                <a:cs typeface="Average"/>
                <a:sym typeface="Average"/>
              </a:defRPr>
            </a:lvl8pPr>
            <a:lvl9pPr marL="4114800" lvl="8" indent="-317500" rtl="0">
              <a:lnSpc>
                <a:spcPct val="115000"/>
              </a:lnSpc>
              <a:spcBef>
                <a:spcPts val="1600"/>
              </a:spcBef>
              <a:spcAft>
                <a:spcPts val="1600"/>
              </a:spcAft>
              <a:buClr>
                <a:schemeClr val="accent3"/>
              </a:buClr>
              <a:buSzPts val="1400"/>
              <a:buFont typeface="Average"/>
              <a:buChar char="■"/>
              <a:defRPr>
                <a:solidFill>
                  <a:schemeClr val="accent3"/>
                </a:solidFill>
                <a:latin typeface="Average"/>
                <a:ea typeface="Average"/>
                <a:cs typeface="Average"/>
                <a:sym typeface="Average"/>
              </a:defRPr>
            </a:lvl9pPr>
          </a:lstStyle>
          <a:p>
            <a:endParaRPr/>
          </a:p>
        </p:txBody>
      </p:sp>
      <p:sp>
        <p:nvSpPr>
          <p:cNvPr id="8" name="Google Shape;8;p1"/>
          <p:cNvSpPr txBox="1">
            <a:spLocks noGrp="1"/>
          </p:cNvSpPr>
          <p:nvPr>
            <p:ph type="sldNum" idx="12"/>
          </p:nvPr>
        </p:nvSpPr>
        <p:spPr>
          <a:xfrm>
            <a:off x="8490250" y="4681009"/>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accent3"/>
                </a:solidFill>
                <a:latin typeface="Average"/>
                <a:ea typeface="Average"/>
                <a:cs typeface="Average"/>
                <a:sym typeface="Average"/>
              </a:defRPr>
            </a:lvl1pPr>
            <a:lvl2pPr lvl="1" algn="r" rtl="0">
              <a:buNone/>
              <a:defRPr sz="1000">
                <a:solidFill>
                  <a:schemeClr val="accent3"/>
                </a:solidFill>
                <a:latin typeface="Average"/>
                <a:ea typeface="Average"/>
                <a:cs typeface="Average"/>
                <a:sym typeface="Average"/>
              </a:defRPr>
            </a:lvl2pPr>
            <a:lvl3pPr lvl="2" algn="r" rtl="0">
              <a:buNone/>
              <a:defRPr sz="1000">
                <a:solidFill>
                  <a:schemeClr val="accent3"/>
                </a:solidFill>
                <a:latin typeface="Average"/>
                <a:ea typeface="Average"/>
                <a:cs typeface="Average"/>
                <a:sym typeface="Average"/>
              </a:defRPr>
            </a:lvl3pPr>
            <a:lvl4pPr lvl="3" algn="r" rtl="0">
              <a:buNone/>
              <a:defRPr sz="1000">
                <a:solidFill>
                  <a:schemeClr val="accent3"/>
                </a:solidFill>
                <a:latin typeface="Average"/>
                <a:ea typeface="Average"/>
                <a:cs typeface="Average"/>
                <a:sym typeface="Average"/>
              </a:defRPr>
            </a:lvl4pPr>
            <a:lvl5pPr lvl="4" algn="r" rtl="0">
              <a:buNone/>
              <a:defRPr sz="1000">
                <a:solidFill>
                  <a:schemeClr val="accent3"/>
                </a:solidFill>
                <a:latin typeface="Average"/>
                <a:ea typeface="Average"/>
                <a:cs typeface="Average"/>
                <a:sym typeface="Average"/>
              </a:defRPr>
            </a:lvl5pPr>
            <a:lvl6pPr lvl="5" algn="r" rtl="0">
              <a:buNone/>
              <a:defRPr sz="1000">
                <a:solidFill>
                  <a:schemeClr val="accent3"/>
                </a:solidFill>
                <a:latin typeface="Average"/>
                <a:ea typeface="Average"/>
                <a:cs typeface="Average"/>
                <a:sym typeface="Average"/>
              </a:defRPr>
            </a:lvl6pPr>
            <a:lvl7pPr lvl="6" algn="r" rtl="0">
              <a:buNone/>
              <a:defRPr sz="1000">
                <a:solidFill>
                  <a:schemeClr val="accent3"/>
                </a:solidFill>
                <a:latin typeface="Average"/>
                <a:ea typeface="Average"/>
                <a:cs typeface="Average"/>
                <a:sym typeface="Average"/>
              </a:defRPr>
            </a:lvl7pPr>
            <a:lvl8pPr lvl="7" algn="r" rtl="0">
              <a:buNone/>
              <a:defRPr sz="1000">
                <a:solidFill>
                  <a:schemeClr val="accent3"/>
                </a:solidFill>
                <a:latin typeface="Average"/>
                <a:ea typeface="Average"/>
                <a:cs typeface="Average"/>
                <a:sym typeface="Average"/>
              </a:defRPr>
            </a:lvl8pPr>
            <a:lvl9pPr lvl="8" algn="r" rtl="0">
              <a:buNone/>
              <a:defRPr sz="1000">
                <a:solidFill>
                  <a:schemeClr val="accent3"/>
                </a:solidFill>
                <a:latin typeface="Average"/>
                <a:ea typeface="Average"/>
                <a:cs typeface="Average"/>
                <a:sym typeface="Average"/>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www.ap.org/en-us/topics/politics/elections/ap-votecast/about" TargetMode="External"/><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hyperlink" Target="https://chart-studio.plot.ly/dashboard/kielbrunner:144/view#/"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CC0000"/>
        </a:solidFill>
        <a:effectLst/>
      </p:bgPr>
    </p:bg>
    <p:spTree>
      <p:nvGrpSpPr>
        <p:cNvPr id="1" name="Shape 58"/>
        <p:cNvGrpSpPr/>
        <p:nvPr/>
      </p:nvGrpSpPr>
      <p:grpSpPr>
        <a:xfrm>
          <a:off x="0" y="0"/>
          <a:ext cx="0" cy="0"/>
          <a:chOff x="0" y="0"/>
          <a:chExt cx="0" cy="0"/>
        </a:xfrm>
      </p:grpSpPr>
      <p:pic>
        <p:nvPicPr>
          <p:cNvPr id="59" name="Google Shape;59;p13"/>
          <p:cNvPicPr preferRelativeResize="0"/>
          <p:nvPr/>
        </p:nvPicPr>
        <p:blipFill>
          <a:blip r:embed="rId3">
            <a:alphaModFix/>
          </a:blip>
          <a:stretch>
            <a:fillRect/>
          </a:stretch>
        </p:blipFill>
        <p:spPr>
          <a:xfrm>
            <a:off x="0" y="0"/>
            <a:ext cx="9183174" cy="6117225"/>
          </a:xfrm>
          <a:prstGeom prst="rect">
            <a:avLst/>
          </a:prstGeom>
          <a:noFill/>
          <a:ln>
            <a:noFill/>
          </a:ln>
        </p:spPr>
      </p:pic>
      <p:sp>
        <p:nvSpPr>
          <p:cNvPr id="60" name="Google Shape;60;p13"/>
          <p:cNvSpPr txBox="1">
            <a:spLocks noGrp="1"/>
          </p:cNvSpPr>
          <p:nvPr>
            <p:ph type="subTitle" idx="1"/>
          </p:nvPr>
        </p:nvSpPr>
        <p:spPr>
          <a:xfrm>
            <a:off x="4058250" y="4033725"/>
            <a:ext cx="1923000" cy="6486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000000"/>
                </a:solidFill>
                <a:latin typeface="Oswald"/>
                <a:ea typeface="Oswald"/>
                <a:cs typeface="Oswald"/>
                <a:sym typeface="Oswald"/>
              </a:rPr>
              <a:t>Lauren Lawless</a:t>
            </a:r>
            <a:endParaRPr sz="1800">
              <a:solidFill>
                <a:srgbClr val="000000"/>
              </a:solidFill>
              <a:latin typeface="Oswald"/>
              <a:ea typeface="Oswald"/>
              <a:cs typeface="Oswald"/>
              <a:sym typeface="Oswald"/>
            </a:endParaRPr>
          </a:p>
          <a:p>
            <a:pPr marL="0" lvl="0" indent="0" algn="ctr" rtl="0">
              <a:spcBef>
                <a:spcPts val="0"/>
              </a:spcBef>
              <a:spcAft>
                <a:spcPts val="0"/>
              </a:spcAft>
              <a:buNone/>
            </a:pPr>
            <a:r>
              <a:rPr lang="en" sz="1800">
                <a:solidFill>
                  <a:srgbClr val="000000"/>
                </a:solidFill>
                <a:latin typeface="Oswald"/>
                <a:ea typeface="Oswald"/>
                <a:cs typeface="Oswald"/>
                <a:sym typeface="Oswald"/>
              </a:rPr>
              <a:t>Kiel Brunner</a:t>
            </a:r>
            <a:endParaRPr sz="1800">
              <a:solidFill>
                <a:srgbClr val="000000"/>
              </a:solidFill>
              <a:latin typeface="Oswald"/>
              <a:ea typeface="Oswald"/>
              <a:cs typeface="Oswald"/>
              <a:sym typeface="Oswald"/>
            </a:endParaRPr>
          </a:p>
          <a:p>
            <a:pPr marL="0" lvl="0" indent="0" algn="ctr" rtl="0">
              <a:spcBef>
                <a:spcPts val="0"/>
              </a:spcBef>
              <a:spcAft>
                <a:spcPts val="0"/>
              </a:spcAft>
              <a:buNone/>
            </a:pPr>
            <a:endParaRPr sz="1800">
              <a:solidFill>
                <a:srgbClr val="000000"/>
              </a:solidFill>
              <a:latin typeface="Oswald"/>
              <a:ea typeface="Oswald"/>
              <a:cs typeface="Oswald"/>
              <a:sym typeface="Oswald"/>
            </a:endParaRPr>
          </a:p>
        </p:txBody>
      </p:sp>
      <p:sp>
        <p:nvSpPr>
          <p:cNvPr id="61" name="Google Shape;61;p13"/>
          <p:cNvSpPr txBox="1"/>
          <p:nvPr/>
        </p:nvSpPr>
        <p:spPr>
          <a:xfrm>
            <a:off x="4114500" y="482934"/>
            <a:ext cx="4090800" cy="1100400"/>
          </a:xfrm>
          <a:prstGeom prst="rect">
            <a:avLst/>
          </a:prstGeom>
          <a:noFill/>
          <a:ln>
            <a:noFill/>
          </a:ln>
          <a:effectLst>
            <a:outerShdw blurRad="57150" dist="38100" dir="5400000" algn="bl" rotWithShape="0">
              <a:srgbClr val="000000">
                <a:alpha val="72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7200" b="1" dirty="0">
                <a:latin typeface="Oswald"/>
                <a:ea typeface="Oswald"/>
                <a:cs typeface="Oswald"/>
                <a:sym typeface="Oswald"/>
              </a:rPr>
              <a:t>SOCIAL</a:t>
            </a:r>
            <a:r>
              <a:rPr lang="en" sz="7500" b="1" dirty="0">
                <a:latin typeface="Oswald"/>
                <a:ea typeface="Oswald"/>
                <a:cs typeface="Oswald"/>
                <a:sym typeface="Oswald"/>
              </a:rPr>
              <a:t> </a:t>
            </a:r>
            <a:endParaRPr sz="7500" b="1" dirty="0">
              <a:latin typeface="Oswald"/>
              <a:ea typeface="Oswald"/>
              <a:cs typeface="Oswald"/>
              <a:sym typeface="Oswald"/>
            </a:endParaRPr>
          </a:p>
        </p:txBody>
      </p:sp>
      <p:sp>
        <p:nvSpPr>
          <p:cNvPr id="62" name="Google Shape;62;p13"/>
          <p:cNvSpPr txBox="1"/>
          <p:nvPr/>
        </p:nvSpPr>
        <p:spPr>
          <a:xfrm>
            <a:off x="3404400" y="1748851"/>
            <a:ext cx="5511000" cy="743400"/>
          </a:xfrm>
          <a:prstGeom prst="rect">
            <a:avLst/>
          </a:prstGeom>
          <a:noFill/>
          <a:ln>
            <a:noFill/>
          </a:ln>
          <a:effectLst>
            <a:outerShdw blurRad="57150" dist="28575" dir="5400000" algn="bl" rotWithShape="0">
              <a:srgbClr val="000000">
                <a:alpha val="85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4500" b="1" dirty="0">
                <a:latin typeface="Oswald"/>
                <a:ea typeface="Oswald"/>
                <a:cs typeface="Oswald"/>
                <a:sym typeface="Oswald"/>
              </a:rPr>
              <a:t>DESIRABILITY BIAS</a:t>
            </a:r>
            <a:endParaRPr sz="3600" b="1" dirty="0">
              <a:latin typeface="Average"/>
              <a:ea typeface="Average"/>
              <a:cs typeface="Average"/>
              <a:sym typeface="Average"/>
            </a:endParaRPr>
          </a:p>
        </p:txBody>
      </p:sp>
      <p:pic>
        <p:nvPicPr>
          <p:cNvPr id="63" name="Google Shape;63;p13"/>
          <p:cNvPicPr preferRelativeResize="0"/>
          <p:nvPr/>
        </p:nvPicPr>
        <p:blipFill>
          <a:blip r:embed="rId4">
            <a:alphaModFix/>
          </a:blip>
          <a:stretch>
            <a:fillRect/>
          </a:stretch>
        </p:blipFill>
        <p:spPr>
          <a:xfrm>
            <a:off x="4025500" y="2625987"/>
            <a:ext cx="810325" cy="1010675"/>
          </a:xfrm>
          <a:prstGeom prst="rect">
            <a:avLst/>
          </a:prstGeom>
          <a:noFill/>
          <a:ln>
            <a:noFill/>
          </a:ln>
          <a:effectLst>
            <a:outerShdw blurRad="57150" dist="19050" dir="5400000" algn="bl" rotWithShape="0">
              <a:srgbClr val="000000">
                <a:alpha val="71000"/>
              </a:srgbClr>
            </a:outerShdw>
          </a:effectLst>
        </p:spPr>
      </p:pic>
      <p:sp>
        <p:nvSpPr>
          <p:cNvPr id="64" name="Google Shape;64;p13"/>
          <p:cNvSpPr txBox="1"/>
          <p:nvPr/>
        </p:nvSpPr>
        <p:spPr>
          <a:xfrm>
            <a:off x="4423602" y="2990738"/>
            <a:ext cx="4388700" cy="544500"/>
          </a:xfrm>
          <a:prstGeom prst="rect">
            <a:avLst/>
          </a:prstGeom>
          <a:noFill/>
          <a:ln>
            <a:noFill/>
          </a:ln>
          <a:effectLst>
            <a:outerShdw blurRad="57150" dist="47625" dir="5400000" algn="bl" rotWithShape="0">
              <a:srgbClr val="000000">
                <a:alpha val="79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3600" b="1" dirty="0">
                <a:latin typeface="Oswald"/>
                <a:ea typeface="Oswald"/>
                <a:cs typeface="Oswald"/>
                <a:sym typeface="Oswald"/>
              </a:rPr>
              <a:t>OTER LIE DETECTION</a:t>
            </a:r>
            <a:endParaRPr sz="3600" b="1" dirty="0">
              <a:latin typeface="Oswald"/>
              <a:ea typeface="Oswald"/>
              <a:cs typeface="Oswald"/>
              <a:sym typeface="Oswald"/>
            </a:endParaRPr>
          </a:p>
        </p:txBody>
      </p:sp>
      <p:sp>
        <p:nvSpPr>
          <p:cNvPr id="65" name="Google Shape;65;p13"/>
          <p:cNvSpPr txBox="1"/>
          <p:nvPr/>
        </p:nvSpPr>
        <p:spPr>
          <a:xfrm>
            <a:off x="5093250" y="2378138"/>
            <a:ext cx="2133300" cy="612600"/>
          </a:xfrm>
          <a:prstGeom prst="rect">
            <a:avLst/>
          </a:prstGeom>
          <a:noFill/>
          <a:ln>
            <a:noFill/>
          </a:ln>
          <a:effectLst>
            <a:outerShdw blurRad="57150" dist="38100" dir="5400000" algn="bl" rotWithShape="0">
              <a:srgbClr val="000000">
                <a:alpha val="83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3000" b="1" dirty="0">
                <a:latin typeface="Oswald"/>
                <a:ea typeface="Oswald"/>
                <a:cs typeface="Oswald"/>
                <a:sym typeface="Oswald"/>
              </a:rPr>
              <a:t>AND</a:t>
            </a:r>
            <a:r>
              <a:rPr lang="en" sz="3600" b="1" dirty="0">
                <a:latin typeface="Average"/>
                <a:ea typeface="Average"/>
                <a:cs typeface="Average"/>
                <a:sym typeface="Average"/>
              </a:rPr>
              <a:t> </a:t>
            </a:r>
            <a:endParaRPr sz="3600" b="1" dirty="0">
              <a:latin typeface="Average"/>
              <a:ea typeface="Average"/>
              <a:cs typeface="Average"/>
              <a:sym typeface="Average"/>
            </a:endParaRPr>
          </a:p>
        </p:txBody>
      </p:sp>
      <p:sp>
        <p:nvSpPr>
          <p:cNvPr id="66" name="Google Shape;66;p13"/>
          <p:cNvSpPr txBox="1">
            <a:spLocks noGrp="1"/>
          </p:cNvSpPr>
          <p:nvPr>
            <p:ph type="subTitle" idx="1"/>
          </p:nvPr>
        </p:nvSpPr>
        <p:spPr>
          <a:xfrm>
            <a:off x="6146075" y="4033725"/>
            <a:ext cx="2133300" cy="6126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rgbClr val="000000"/>
                </a:solidFill>
                <a:latin typeface="Oswald"/>
                <a:ea typeface="Oswald"/>
                <a:cs typeface="Oswald"/>
                <a:sym typeface="Oswald"/>
              </a:rPr>
              <a:t>Nyesher Serrant</a:t>
            </a:r>
            <a:endParaRPr sz="1800">
              <a:solidFill>
                <a:srgbClr val="000000"/>
              </a:solidFill>
              <a:latin typeface="Oswald"/>
              <a:ea typeface="Oswald"/>
              <a:cs typeface="Oswald"/>
              <a:sym typeface="Oswald"/>
            </a:endParaRPr>
          </a:p>
          <a:p>
            <a:pPr marL="0" lvl="0" indent="0" algn="ctr" rtl="0">
              <a:spcBef>
                <a:spcPts val="0"/>
              </a:spcBef>
              <a:spcAft>
                <a:spcPts val="0"/>
              </a:spcAft>
              <a:buNone/>
            </a:pPr>
            <a:r>
              <a:rPr lang="en" sz="1800">
                <a:solidFill>
                  <a:srgbClr val="000000"/>
                </a:solidFill>
                <a:latin typeface="Oswald"/>
                <a:ea typeface="Oswald"/>
                <a:cs typeface="Oswald"/>
                <a:sym typeface="Oswald"/>
              </a:rPr>
              <a:t> Joe Hernandez</a:t>
            </a:r>
            <a:endParaRPr sz="1800">
              <a:solidFill>
                <a:srgbClr val="000000"/>
              </a:solidFill>
              <a:latin typeface="Oswald"/>
              <a:ea typeface="Oswald"/>
              <a:cs typeface="Oswald"/>
              <a:sym typeface="Oswald"/>
            </a:endParaRPr>
          </a:p>
          <a:p>
            <a:pPr marL="0" lvl="0" indent="0" algn="ctr" rtl="0">
              <a:spcBef>
                <a:spcPts val="0"/>
              </a:spcBef>
              <a:spcAft>
                <a:spcPts val="0"/>
              </a:spcAft>
              <a:buNone/>
            </a:pPr>
            <a:endParaRPr sz="1800">
              <a:solidFill>
                <a:srgbClr val="000000"/>
              </a:solidFill>
              <a:latin typeface="Oswald"/>
              <a:ea typeface="Oswald"/>
              <a:cs typeface="Oswald"/>
              <a:sym typeface="Oswald"/>
            </a:endParaRPr>
          </a:p>
        </p:txBody>
      </p:sp>
      <p:sp>
        <p:nvSpPr>
          <p:cNvPr id="67" name="Google Shape;67;p13"/>
          <p:cNvSpPr txBox="1">
            <a:spLocks noGrp="1"/>
          </p:cNvSpPr>
          <p:nvPr>
            <p:ph type="subTitle" idx="1"/>
          </p:nvPr>
        </p:nvSpPr>
        <p:spPr>
          <a:xfrm>
            <a:off x="6841975" y="0"/>
            <a:ext cx="2341200" cy="407100"/>
          </a:xfrm>
          <a:prstGeom prst="rect">
            <a:avLst/>
          </a:prstGeom>
          <a:effectLst>
            <a:outerShdw blurRad="57150" dist="19050" dir="5400000" algn="bl" rotWithShape="0">
              <a:srgbClr val="000000">
                <a:alpha val="50000"/>
              </a:srgbClr>
            </a:outerShdw>
          </a:effectLst>
        </p:spPr>
        <p:txBody>
          <a:bodyPr spcFirstLastPara="1" wrap="square" lIns="91425" tIns="91425" rIns="91425" bIns="91425" anchor="t" anchorCtr="0">
            <a:noAutofit/>
          </a:bodyPr>
          <a:lstStyle/>
          <a:p>
            <a:pPr marL="0" lvl="0" indent="0" algn="ctr" rtl="0">
              <a:spcBef>
                <a:spcPts val="0"/>
              </a:spcBef>
              <a:spcAft>
                <a:spcPts val="0"/>
              </a:spcAft>
              <a:buNone/>
            </a:pPr>
            <a:r>
              <a:rPr lang="en" sz="1400">
                <a:solidFill>
                  <a:srgbClr val="000000"/>
                </a:solidFill>
                <a:latin typeface="Oswald"/>
                <a:ea typeface="Oswald"/>
                <a:cs typeface="Oswald"/>
                <a:sym typeface="Oswald"/>
              </a:rPr>
              <a:t>IST 718 - BIG DATA ANALYTICS</a:t>
            </a:r>
            <a:endParaRPr sz="1400">
              <a:solidFill>
                <a:srgbClr val="000000"/>
              </a:solidFill>
              <a:latin typeface="Oswald"/>
              <a:ea typeface="Oswald"/>
              <a:cs typeface="Oswald"/>
              <a:sym typeface="Oswald"/>
            </a:endParaRPr>
          </a:p>
          <a:p>
            <a:pPr marL="0" lvl="0" indent="0" algn="ctr" rtl="0">
              <a:spcBef>
                <a:spcPts val="0"/>
              </a:spcBef>
              <a:spcAft>
                <a:spcPts val="0"/>
              </a:spcAft>
              <a:buNone/>
            </a:pPr>
            <a:endParaRPr sz="1400">
              <a:solidFill>
                <a:srgbClr val="000000"/>
              </a:solidFill>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38"/>
        <p:cNvGrpSpPr/>
        <p:nvPr/>
      </p:nvGrpSpPr>
      <p:grpSpPr>
        <a:xfrm>
          <a:off x="0" y="0"/>
          <a:ext cx="0" cy="0"/>
          <a:chOff x="0" y="0"/>
          <a:chExt cx="0" cy="0"/>
        </a:xfrm>
      </p:grpSpPr>
      <p:sp>
        <p:nvSpPr>
          <p:cNvPr id="139" name="Google Shape;139;p22"/>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pic>
        <p:nvPicPr>
          <p:cNvPr id="140" name="Google Shape;140;p22"/>
          <p:cNvPicPr preferRelativeResize="0"/>
          <p:nvPr/>
        </p:nvPicPr>
        <p:blipFill>
          <a:blip r:embed="rId3">
            <a:alphaModFix/>
          </a:blip>
          <a:stretch>
            <a:fillRect/>
          </a:stretch>
        </p:blipFill>
        <p:spPr>
          <a:xfrm>
            <a:off x="1492813" y="771936"/>
            <a:ext cx="6158374" cy="39589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44"/>
        <p:cNvGrpSpPr/>
        <p:nvPr/>
      </p:nvGrpSpPr>
      <p:grpSpPr>
        <a:xfrm>
          <a:off x="0" y="0"/>
          <a:ext cx="0" cy="0"/>
          <a:chOff x="0" y="0"/>
          <a:chExt cx="0" cy="0"/>
        </a:xfrm>
      </p:grpSpPr>
      <p:sp>
        <p:nvSpPr>
          <p:cNvPr id="145" name="Google Shape;145;p23"/>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pic>
        <p:nvPicPr>
          <p:cNvPr id="146" name="Google Shape;146;p23"/>
          <p:cNvPicPr preferRelativeResize="0"/>
          <p:nvPr/>
        </p:nvPicPr>
        <p:blipFill>
          <a:blip r:embed="rId3">
            <a:alphaModFix/>
          </a:blip>
          <a:stretch>
            <a:fillRect/>
          </a:stretch>
        </p:blipFill>
        <p:spPr>
          <a:xfrm>
            <a:off x="1278966" y="716859"/>
            <a:ext cx="6586067" cy="42339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0"/>
        <p:cNvGrpSpPr/>
        <p:nvPr/>
      </p:nvGrpSpPr>
      <p:grpSpPr>
        <a:xfrm>
          <a:off x="0" y="0"/>
          <a:ext cx="0" cy="0"/>
          <a:chOff x="0" y="0"/>
          <a:chExt cx="0" cy="0"/>
        </a:xfrm>
      </p:grpSpPr>
      <p:pic>
        <p:nvPicPr>
          <p:cNvPr id="151" name="Google Shape;151;p24"/>
          <p:cNvPicPr preferRelativeResize="0"/>
          <p:nvPr/>
        </p:nvPicPr>
        <p:blipFill>
          <a:blip r:embed="rId3">
            <a:alphaModFix/>
          </a:blip>
          <a:stretch>
            <a:fillRect/>
          </a:stretch>
        </p:blipFill>
        <p:spPr>
          <a:xfrm>
            <a:off x="1305024" y="702754"/>
            <a:ext cx="6533951" cy="4210725"/>
          </a:xfrm>
          <a:prstGeom prst="rect">
            <a:avLst/>
          </a:prstGeom>
          <a:noFill/>
          <a:ln>
            <a:noFill/>
          </a:ln>
        </p:spPr>
      </p:pic>
      <p:sp>
        <p:nvSpPr>
          <p:cNvPr id="152" name="Google Shape;152;p24"/>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56"/>
        <p:cNvGrpSpPr/>
        <p:nvPr/>
      </p:nvGrpSpPr>
      <p:grpSpPr>
        <a:xfrm>
          <a:off x="0" y="0"/>
          <a:ext cx="0" cy="0"/>
          <a:chOff x="0" y="0"/>
          <a:chExt cx="0" cy="0"/>
        </a:xfrm>
      </p:grpSpPr>
      <p:sp>
        <p:nvSpPr>
          <p:cNvPr id="157" name="Google Shape;157;p25"/>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pic>
        <p:nvPicPr>
          <p:cNvPr id="158" name="Google Shape;158;p25"/>
          <p:cNvPicPr preferRelativeResize="0"/>
          <p:nvPr/>
        </p:nvPicPr>
        <p:blipFill>
          <a:blip r:embed="rId3">
            <a:alphaModFix/>
          </a:blip>
          <a:stretch>
            <a:fillRect/>
          </a:stretch>
        </p:blipFill>
        <p:spPr>
          <a:xfrm>
            <a:off x="1650425" y="885669"/>
            <a:ext cx="5843150" cy="37563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62"/>
        <p:cNvGrpSpPr/>
        <p:nvPr/>
      </p:nvGrpSpPr>
      <p:grpSpPr>
        <a:xfrm>
          <a:off x="0" y="0"/>
          <a:ext cx="0" cy="0"/>
          <a:chOff x="0" y="0"/>
          <a:chExt cx="0" cy="0"/>
        </a:xfrm>
      </p:grpSpPr>
      <p:sp>
        <p:nvSpPr>
          <p:cNvPr id="163" name="Google Shape;163;p26"/>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pic>
        <p:nvPicPr>
          <p:cNvPr id="164" name="Google Shape;164;p26"/>
          <p:cNvPicPr preferRelativeResize="0"/>
          <p:nvPr/>
        </p:nvPicPr>
        <p:blipFill>
          <a:blip r:embed="rId3">
            <a:alphaModFix/>
          </a:blip>
          <a:stretch>
            <a:fillRect/>
          </a:stretch>
        </p:blipFill>
        <p:spPr>
          <a:xfrm>
            <a:off x="1278966" y="702293"/>
            <a:ext cx="6586067" cy="42339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68"/>
        <p:cNvGrpSpPr/>
        <p:nvPr/>
      </p:nvGrpSpPr>
      <p:grpSpPr>
        <a:xfrm>
          <a:off x="0" y="0"/>
          <a:ext cx="0" cy="0"/>
          <a:chOff x="0" y="0"/>
          <a:chExt cx="0" cy="0"/>
        </a:xfrm>
      </p:grpSpPr>
      <p:sp>
        <p:nvSpPr>
          <p:cNvPr id="169" name="Google Shape;169;p27"/>
          <p:cNvSpPr txBox="1">
            <a:spLocks noGrp="1"/>
          </p:cNvSpPr>
          <p:nvPr>
            <p:ph type="body" idx="4294967295"/>
          </p:nvPr>
        </p:nvSpPr>
        <p:spPr>
          <a:xfrm>
            <a:off x="1024125" y="894975"/>
            <a:ext cx="7099800" cy="3293100"/>
          </a:xfrm>
          <a:prstGeom prst="rect">
            <a:avLst/>
          </a:prstGeom>
          <a:solidFill>
            <a:srgbClr val="FFFFFF"/>
          </a:solidFill>
          <a:ln w="38100" cap="flat" cmpd="sng">
            <a:solidFill>
              <a:srgbClr val="CC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endParaRPr>
          </a:p>
          <a:p>
            <a:pPr marL="0" lvl="0" indent="0" algn="l" rtl="0">
              <a:spcBef>
                <a:spcPts val="0"/>
              </a:spcBef>
              <a:spcAft>
                <a:spcPts val="1600"/>
              </a:spcAft>
              <a:buNone/>
            </a:pPr>
            <a:endParaRPr sz="1500">
              <a:solidFill>
                <a:srgbClr val="000000"/>
              </a:solidFill>
            </a:endParaRPr>
          </a:p>
        </p:txBody>
      </p:sp>
      <p:sp>
        <p:nvSpPr>
          <p:cNvPr id="170" name="Google Shape;170;p27"/>
          <p:cNvSpPr txBox="1">
            <a:spLocks noGrp="1"/>
          </p:cNvSpPr>
          <p:nvPr>
            <p:ph type="body" idx="4294967295"/>
          </p:nvPr>
        </p:nvSpPr>
        <p:spPr>
          <a:xfrm>
            <a:off x="1024125" y="635125"/>
            <a:ext cx="7099800" cy="3778200"/>
          </a:xfrm>
          <a:prstGeom prst="rect">
            <a:avLst/>
          </a:prstGeom>
          <a:no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endParaRPr>
          </a:p>
          <a:p>
            <a:pPr marL="0" lvl="0" indent="0" algn="l" rtl="0">
              <a:spcBef>
                <a:spcPts val="0"/>
              </a:spcBef>
              <a:spcAft>
                <a:spcPts val="1600"/>
              </a:spcAft>
              <a:buNone/>
            </a:pPr>
            <a:endParaRPr sz="1500">
              <a:solidFill>
                <a:srgbClr val="000000"/>
              </a:solidFill>
            </a:endParaRPr>
          </a:p>
        </p:txBody>
      </p:sp>
      <p:sp>
        <p:nvSpPr>
          <p:cNvPr id="171" name="Google Shape;171;p27"/>
          <p:cNvSpPr/>
          <p:nvPr/>
        </p:nvSpPr>
        <p:spPr>
          <a:xfrm>
            <a:off x="2254825" y="2003550"/>
            <a:ext cx="4417500" cy="568200"/>
          </a:xfrm>
          <a:prstGeom prst="rect">
            <a:avLst/>
          </a:prstGeom>
          <a:solidFill>
            <a:srgbClr val="08089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INTERACTIVE DASHBOARD</a:t>
            </a:r>
            <a:endParaRPr sz="3000" b="1">
              <a:solidFill>
                <a:srgbClr val="FFFFFF"/>
              </a:solidFill>
              <a:latin typeface="Oswald"/>
              <a:ea typeface="Oswald"/>
              <a:cs typeface="Oswald"/>
              <a:sym typeface="Oswald"/>
            </a:endParaRPr>
          </a:p>
        </p:txBody>
      </p:sp>
      <p:sp>
        <p:nvSpPr>
          <p:cNvPr id="172" name="Google Shape;172;p27"/>
          <p:cNvSpPr/>
          <p:nvPr/>
        </p:nvSpPr>
        <p:spPr>
          <a:xfrm>
            <a:off x="3726500" y="2653200"/>
            <a:ext cx="18066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Oswald"/>
                <a:ea typeface="Oswald"/>
                <a:cs typeface="Oswald"/>
                <a:sym typeface="Oswald"/>
              </a:rPr>
              <a:t>LIVE DEMO</a:t>
            </a:r>
            <a:endParaRPr sz="1800" b="1">
              <a:solidFill>
                <a:srgbClr val="FFFFFF"/>
              </a:solidFill>
              <a:latin typeface="Oswald"/>
              <a:ea typeface="Oswald"/>
              <a:cs typeface="Oswald"/>
              <a:sym typeface="Oswald"/>
            </a:endParaRPr>
          </a:p>
        </p:txBody>
      </p:sp>
      <p:pic>
        <p:nvPicPr>
          <p:cNvPr id="173" name="Google Shape;173;p27"/>
          <p:cNvPicPr preferRelativeResize="0"/>
          <p:nvPr/>
        </p:nvPicPr>
        <p:blipFill>
          <a:blip r:embed="rId3">
            <a:alphaModFix/>
          </a:blip>
          <a:stretch>
            <a:fillRect/>
          </a:stretch>
        </p:blipFill>
        <p:spPr>
          <a:xfrm>
            <a:off x="6794942" y="165125"/>
            <a:ext cx="2009407" cy="1945426"/>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77"/>
        <p:cNvGrpSpPr/>
        <p:nvPr/>
      </p:nvGrpSpPr>
      <p:grpSpPr>
        <a:xfrm>
          <a:off x="0" y="0"/>
          <a:ext cx="0" cy="0"/>
          <a:chOff x="0" y="0"/>
          <a:chExt cx="0" cy="0"/>
        </a:xfrm>
      </p:grpSpPr>
      <p:sp>
        <p:nvSpPr>
          <p:cNvPr id="178" name="Google Shape;178;p28"/>
          <p:cNvSpPr txBox="1">
            <a:spLocks noGrp="1"/>
          </p:cNvSpPr>
          <p:nvPr>
            <p:ph type="body" idx="4294967295"/>
          </p:nvPr>
        </p:nvSpPr>
        <p:spPr>
          <a:xfrm>
            <a:off x="1024125" y="894975"/>
            <a:ext cx="7099800" cy="3293100"/>
          </a:xfrm>
          <a:prstGeom prst="rect">
            <a:avLst/>
          </a:prstGeom>
          <a:solidFill>
            <a:srgbClr val="FFFFFF"/>
          </a:solidFill>
          <a:ln w="38100" cap="flat" cmpd="sng">
            <a:solidFill>
              <a:srgbClr val="CC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endParaRPr>
          </a:p>
          <a:p>
            <a:pPr marL="0" lvl="0" indent="0" algn="l" rtl="0">
              <a:spcBef>
                <a:spcPts val="0"/>
              </a:spcBef>
              <a:spcAft>
                <a:spcPts val="1600"/>
              </a:spcAft>
              <a:buNone/>
            </a:pPr>
            <a:endParaRPr sz="1500">
              <a:solidFill>
                <a:srgbClr val="000000"/>
              </a:solidFill>
            </a:endParaRPr>
          </a:p>
        </p:txBody>
      </p:sp>
      <p:sp>
        <p:nvSpPr>
          <p:cNvPr id="179" name="Google Shape;179;p28"/>
          <p:cNvSpPr txBox="1">
            <a:spLocks noGrp="1"/>
          </p:cNvSpPr>
          <p:nvPr>
            <p:ph type="body" idx="4294967295"/>
          </p:nvPr>
        </p:nvSpPr>
        <p:spPr>
          <a:xfrm>
            <a:off x="1024125" y="635125"/>
            <a:ext cx="7099800" cy="3778200"/>
          </a:xfrm>
          <a:prstGeom prst="rect">
            <a:avLst/>
          </a:prstGeom>
          <a:no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sz="1600">
              <a:solidFill>
                <a:srgbClr val="000000"/>
              </a:solidFill>
            </a:endParaRPr>
          </a:p>
          <a:p>
            <a:pPr marL="0" lvl="0" indent="0" algn="l" rtl="0">
              <a:spcBef>
                <a:spcPts val="0"/>
              </a:spcBef>
              <a:spcAft>
                <a:spcPts val="1600"/>
              </a:spcAft>
              <a:buNone/>
            </a:pPr>
            <a:endParaRPr sz="1500">
              <a:solidFill>
                <a:srgbClr val="000000"/>
              </a:solidFill>
            </a:endParaRPr>
          </a:p>
        </p:txBody>
      </p:sp>
      <p:sp>
        <p:nvSpPr>
          <p:cNvPr id="180" name="Google Shape;180;p28"/>
          <p:cNvSpPr/>
          <p:nvPr/>
        </p:nvSpPr>
        <p:spPr>
          <a:xfrm>
            <a:off x="2254825" y="2003550"/>
            <a:ext cx="4417500" cy="568200"/>
          </a:xfrm>
          <a:prstGeom prst="rect">
            <a:avLst/>
          </a:prstGeom>
          <a:solidFill>
            <a:srgbClr val="08089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USER INTERFACE</a:t>
            </a:r>
            <a:endParaRPr sz="3000" b="1">
              <a:solidFill>
                <a:srgbClr val="FFFFFF"/>
              </a:solidFill>
              <a:latin typeface="Oswald"/>
              <a:ea typeface="Oswald"/>
              <a:cs typeface="Oswald"/>
              <a:sym typeface="Oswald"/>
            </a:endParaRPr>
          </a:p>
        </p:txBody>
      </p:sp>
      <p:sp>
        <p:nvSpPr>
          <p:cNvPr id="181" name="Google Shape;181;p28"/>
          <p:cNvSpPr/>
          <p:nvPr/>
        </p:nvSpPr>
        <p:spPr>
          <a:xfrm>
            <a:off x="3726500" y="2653200"/>
            <a:ext cx="18066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800" b="1">
                <a:solidFill>
                  <a:srgbClr val="FFFFFF"/>
                </a:solidFill>
                <a:latin typeface="Oswald"/>
                <a:ea typeface="Oswald"/>
                <a:cs typeface="Oswald"/>
                <a:sym typeface="Oswald"/>
              </a:rPr>
              <a:t>LIVE DEMO</a:t>
            </a:r>
            <a:endParaRPr sz="1800" b="1">
              <a:solidFill>
                <a:srgbClr val="FFFFFF"/>
              </a:solidFill>
              <a:latin typeface="Oswald"/>
              <a:ea typeface="Oswald"/>
              <a:cs typeface="Oswald"/>
              <a:sym typeface="Oswald"/>
            </a:endParaRPr>
          </a:p>
        </p:txBody>
      </p:sp>
      <p:pic>
        <p:nvPicPr>
          <p:cNvPr id="182" name="Google Shape;182;p28"/>
          <p:cNvPicPr preferRelativeResize="0"/>
          <p:nvPr/>
        </p:nvPicPr>
        <p:blipFill>
          <a:blip r:embed="rId3">
            <a:alphaModFix/>
          </a:blip>
          <a:stretch>
            <a:fillRect/>
          </a:stretch>
        </p:blipFill>
        <p:spPr>
          <a:xfrm>
            <a:off x="6794942" y="165125"/>
            <a:ext cx="2009407" cy="19454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86"/>
        <p:cNvGrpSpPr/>
        <p:nvPr/>
      </p:nvGrpSpPr>
      <p:grpSpPr>
        <a:xfrm>
          <a:off x="0" y="0"/>
          <a:ext cx="0" cy="0"/>
          <a:chOff x="0" y="0"/>
          <a:chExt cx="0" cy="0"/>
        </a:xfrm>
      </p:grpSpPr>
      <p:sp>
        <p:nvSpPr>
          <p:cNvPr id="187" name="Google Shape;187;p29"/>
          <p:cNvSpPr/>
          <p:nvPr/>
        </p:nvSpPr>
        <p:spPr>
          <a:xfrm>
            <a:off x="833425" y="257500"/>
            <a:ext cx="73290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CONCLUSION AND RECOMMENDATION</a:t>
            </a:r>
            <a:endParaRPr sz="3000" b="1">
              <a:solidFill>
                <a:srgbClr val="FFFFFF"/>
              </a:solidFill>
              <a:latin typeface="Oswald"/>
              <a:ea typeface="Oswald"/>
              <a:cs typeface="Oswald"/>
              <a:sym typeface="Oswald"/>
            </a:endParaRPr>
          </a:p>
        </p:txBody>
      </p:sp>
      <p:sp>
        <p:nvSpPr>
          <p:cNvPr id="188" name="Google Shape;188;p29"/>
          <p:cNvSpPr txBox="1">
            <a:spLocks noGrp="1"/>
          </p:cNvSpPr>
          <p:nvPr>
            <p:ph type="body" idx="4294967295"/>
          </p:nvPr>
        </p:nvSpPr>
        <p:spPr>
          <a:xfrm>
            <a:off x="354300" y="1070975"/>
            <a:ext cx="6237600" cy="37782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Voters in specific demographic or ideological groups are sometimes less willing to admit to supporting Donald Trump.</a:t>
            </a:r>
            <a:endParaRPr>
              <a:solidFill>
                <a:srgbClr val="000000"/>
              </a:solidFill>
            </a:endParaRPr>
          </a:p>
          <a:p>
            <a:pPr marL="0" lvl="0" indent="0" algn="l" rtl="0">
              <a:spcBef>
                <a:spcPts val="1600"/>
              </a:spcBef>
              <a:spcAft>
                <a:spcPts val="0"/>
              </a:spcAft>
              <a:buNone/>
            </a:pPr>
            <a:r>
              <a:rPr lang="en">
                <a:solidFill>
                  <a:srgbClr val="000000"/>
                </a:solidFill>
              </a:rPr>
              <a:t>The campaign team of the 2020 Democratic nominee should estimate an individual’s likelihood of supporting Trump based on information other than 2016 vote choice, since this is often underreported.</a:t>
            </a:r>
            <a:endParaRPr>
              <a:solidFill>
                <a:srgbClr val="000000"/>
              </a:solidFill>
            </a:endParaRPr>
          </a:p>
          <a:p>
            <a:pPr marL="0" lvl="0" indent="0" algn="l" rtl="0">
              <a:spcBef>
                <a:spcPts val="1600"/>
              </a:spcBef>
              <a:spcAft>
                <a:spcPts val="0"/>
              </a:spcAft>
              <a:buNone/>
            </a:pPr>
            <a:r>
              <a:rPr lang="en">
                <a:solidFill>
                  <a:srgbClr val="000000"/>
                </a:solidFill>
              </a:rPr>
              <a:t>The best indicators include sex, age, education, religion, and specific issue opinions and beliefs (e.g., repeal/expand ACA, Russian collusion, deportation/naturalization of undocumented immigrants, direction of country).</a:t>
            </a:r>
            <a:endParaRPr sz="1600">
              <a:solidFill>
                <a:srgbClr val="000000"/>
              </a:solidFill>
            </a:endParaRPr>
          </a:p>
          <a:p>
            <a:pPr marL="0" lvl="0" indent="0" algn="l" rtl="0">
              <a:spcBef>
                <a:spcPts val="1600"/>
              </a:spcBef>
              <a:spcAft>
                <a:spcPts val="1600"/>
              </a:spcAft>
              <a:buNone/>
            </a:pPr>
            <a:endParaRPr sz="1500">
              <a:solidFill>
                <a:srgbClr val="000000"/>
              </a:solidFill>
            </a:endParaRPr>
          </a:p>
        </p:txBody>
      </p:sp>
      <p:pic>
        <p:nvPicPr>
          <p:cNvPr id="189" name="Google Shape;189;p29"/>
          <p:cNvPicPr preferRelativeResize="0"/>
          <p:nvPr/>
        </p:nvPicPr>
        <p:blipFill>
          <a:blip r:embed="rId3">
            <a:alphaModFix/>
          </a:blip>
          <a:stretch>
            <a:fillRect/>
          </a:stretch>
        </p:blipFill>
        <p:spPr>
          <a:xfrm>
            <a:off x="6933050" y="1893600"/>
            <a:ext cx="1858801" cy="18588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93"/>
        <p:cNvGrpSpPr/>
        <p:nvPr/>
      </p:nvGrpSpPr>
      <p:grpSpPr>
        <a:xfrm>
          <a:off x="0" y="0"/>
          <a:ext cx="0" cy="0"/>
          <a:chOff x="0" y="0"/>
          <a:chExt cx="0" cy="0"/>
        </a:xfrm>
      </p:grpSpPr>
      <p:sp>
        <p:nvSpPr>
          <p:cNvPr id="194" name="Google Shape;194;p30"/>
          <p:cNvSpPr/>
          <p:nvPr/>
        </p:nvSpPr>
        <p:spPr>
          <a:xfrm>
            <a:off x="833425" y="257500"/>
            <a:ext cx="73290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LIMITATIONS</a:t>
            </a:r>
            <a:endParaRPr sz="3000" b="1">
              <a:solidFill>
                <a:srgbClr val="FFFFFF"/>
              </a:solidFill>
              <a:latin typeface="Oswald"/>
              <a:ea typeface="Oswald"/>
              <a:cs typeface="Oswald"/>
              <a:sym typeface="Oswald"/>
            </a:endParaRPr>
          </a:p>
        </p:txBody>
      </p:sp>
      <p:sp>
        <p:nvSpPr>
          <p:cNvPr id="195" name="Google Shape;195;p30"/>
          <p:cNvSpPr txBox="1">
            <a:spLocks noGrp="1"/>
          </p:cNvSpPr>
          <p:nvPr>
            <p:ph type="body" idx="4294967295"/>
          </p:nvPr>
        </p:nvSpPr>
        <p:spPr>
          <a:xfrm>
            <a:off x="356700" y="1070975"/>
            <a:ext cx="8430600" cy="37782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The data used for this project was collected leading up to the 2018 midterm, which preceded:</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Mexican border crisis, migrant detention, and family separation;</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Conclusion of Mueller investigation and report;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Impeachment inquiry of Ukrainian phone call, impeachment, and acquittal; and</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COVID-19 outbreak and economic crisis.</a:t>
            </a:r>
            <a:endParaRPr>
              <a:solidFill>
                <a:srgbClr val="000000"/>
              </a:solidFill>
            </a:endParaRPr>
          </a:p>
          <a:p>
            <a:pPr marL="0" lvl="0" indent="0" algn="l" rtl="0">
              <a:spcBef>
                <a:spcPts val="1600"/>
              </a:spcBef>
              <a:spcAft>
                <a:spcPts val="0"/>
              </a:spcAft>
              <a:buNone/>
            </a:pPr>
            <a:r>
              <a:rPr lang="en">
                <a:solidFill>
                  <a:srgbClr val="000000"/>
                </a:solidFill>
              </a:rPr>
              <a:t>As a result of these event, public opinion could have shifted immensely or not at all, so data should be consistently replenished and models updated to measure both the immediate and long-term impacts of current events, i.e., which controversies impact voter preference only for a short time, and which have more staying power.</a:t>
            </a:r>
            <a:endParaRPr>
              <a:solidFill>
                <a:srgbClr val="000000"/>
              </a:solidFill>
            </a:endParaRPr>
          </a:p>
          <a:p>
            <a:pPr marL="0" lvl="0" indent="0" algn="l" rtl="0">
              <a:spcBef>
                <a:spcPts val="1600"/>
              </a:spcBef>
              <a:spcAft>
                <a:spcPts val="1600"/>
              </a:spcAft>
              <a:buNone/>
            </a:pPr>
            <a:endParaRPr sz="1500">
              <a:solidFill>
                <a:srgbClr val="00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99"/>
        <p:cNvGrpSpPr/>
        <p:nvPr/>
      </p:nvGrpSpPr>
      <p:grpSpPr>
        <a:xfrm>
          <a:off x="0" y="0"/>
          <a:ext cx="0" cy="0"/>
          <a:chOff x="0" y="0"/>
          <a:chExt cx="0" cy="0"/>
        </a:xfrm>
      </p:grpSpPr>
      <p:sp>
        <p:nvSpPr>
          <p:cNvPr id="200" name="Google Shape;200;p31"/>
          <p:cNvSpPr txBox="1">
            <a:spLocks noGrp="1"/>
          </p:cNvSpPr>
          <p:nvPr>
            <p:ph type="body" idx="4294967295"/>
          </p:nvPr>
        </p:nvSpPr>
        <p:spPr>
          <a:xfrm>
            <a:off x="851425" y="778325"/>
            <a:ext cx="7293000" cy="4189500"/>
          </a:xfrm>
          <a:prstGeom prst="rect">
            <a:avLst/>
          </a:prstGeom>
          <a:solidFill>
            <a:srgbClr val="FFFFFF"/>
          </a:solidFill>
          <a:ln w="1905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457200" lvl="0" indent="-457200" algn="l" rtl="0">
              <a:spcBef>
                <a:spcPts val="0"/>
              </a:spcBef>
              <a:spcAft>
                <a:spcPts val="0"/>
              </a:spcAft>
              <a:buNone/>
            </a:pPr>
            <a:endParaRPr sz="1400">
              <a:solidFill>
                <a:srgbClr val="000000"/>
              </a:solidFill>
            </a:endParaRPr>
          </a:p>
          <a:p>
            <a:pPr marL="457200" lvl="0" indent="-457200" algn="l" rtl="0">
              <a:spcBef>
                <a:spcPts val="1600"/>
              </a:spcBef>
              <a:spcAft>
                <a:spcPts val="0"/>
              </a:spcAft>
              <a:buNone/>
            </a:pPr>
            <a:r>
              <a:rPr lang="en" sz="1400">
                <a:solidFill>
                  <a:srgbClr val="000000"/>
                </a:solidFill>
              </a:rPr>
              <a:t>Associated Press. (2020). AP VoteCast. Retrieved March 4, 2020, from Associated Press: </a:t>
            </a:r>
            <a:r>
              <a:rPr lang="en" sz="1400">
                <a:solidFill>
                  <a:srgbClr val="000000"/>
                </a:solidFill>
                <a:uFill>
                  <a:noFill/>
                </a:uFill>
                <a:hlinkClick r:id="rId3"/>
              </a:rPr>
              <a:t>https://www.ap.org/en-us/topics/politics/elections/ap-votecast/about</a:t>
            </a:r>
            <a:endParaRPr sz="1400">
              <a:solidFill>
                <a:srgbClr val="000000"/>
              </a:solidFill>
            </a:endParaRPr>
          </a:p>
          <a:p>
            <a:pPr marL="457200" lvl="0" indent="-457200" algn="l" rtl="0">
              <a:spcBef>
                <a:spcPts val="1600"/>
              </a:spcBef>
              <a:spcAft>
                <a:spcPts val="0"/>
              </a:spcAft>
              <a:buNone/>
            </a:pPr>
            <a:r>
              <a:rPr lang="en" sz="1400">
                <a:solidFill>
                  <a:srgbClr val="000000"/>
                </a:solidFill>
              </a:rPr>
              <a:t>Klar, S., Weber, C., &amp; Krupnikov, Y. (2017, February 22). Social Desirability Bias in the 2016 Presidential Election. A Journal of Applied Research in Contemporary Politics, 14(4).</a:t>
            </a:r>
            <a:endParaRPr sz="1400">
              <a:solidFill>
                <a:srgbClr val="000000"/>
              </a:solidFill>
            </a:endParaRPr>
          </a:p>
          <a:p>
            <a:pPr marL="457200" lvl="0" indent="-457200" algn="l" rtl="0">
              <a:spcBef>
                <a:spcPts val="1600"/>
              </a:spcBef>
              <a:spcAft>
                <a:spcPts val="0"/>
              </a:spcAft>
              <a:buNone/>
            </a:pPr>
            <a:r>
              <a:rPr lang="en" sz="1400">
                <a:solidFill>
                  <a:srgbClr val="000000"/>
                </a:solidFill>
              </a:rPr>
              <a:t>Lavrakas, P. J. (2008).  Encyclopedia of survey research methods (Vols. 1-0). Thousand Oaks, CA: Sage Publications, Inc. doi: 10.4135/9781412963947</a:t>
            </a:r>
            <a:endParaRPr sz="1400">
              <a:solidFill>
                <a:srgbClr val="000000"/>
              </a:solidFill>
            </a:endParaRPr>
          </a:p>
          <a:p>
            <a:pPr marL="457200" lvl="0" indent="-457200" algn="l" rtl="0">
              <a:spcBef>
                <a:spcPts val="1600"/>
              </a:spcBef>
              <a:spcAft>
                <a:spcPts val="0"/>
              </a:spcAft>
              <a:buNone/>
            </a:pPr>
            <a:endParaRPr sz="1400">
              <a:solidFill>
                <a:srgbClr val="000000"/>
              </a:solidFill>
            </a:endParaRPr>
          </a:p>
          <a:p>
            <a:pPr marL="457200" lvl="0" indent="-457200" algn="l" rtl="0">
              <a:spcBef>
                <a:spcPts val="1600"/>
              </a:spcBef>
              <a:spcAft>
                <a:spcPts val="1600"/>
              </a:spcAft>
              <a:buNone/>
            </a:pPr>
            <a:r>
              <a:rPr lang="en" sz="1400">
                <a:solidFill>
                  <a:srgbClr val="000000"/>
                </a:solidFill>
              </a:rPr>
              <a:t>Dashboard: </a:t>
            </a:r>
            <a:r>
              <a:rPr lang="en" sz="1400" u="sng">
                <a:solidFill>
                  <a:srgbClr val="0000FF"/>
                </a:solidFill>
                <a:hlinkClick r:id="rId4"/>
              </a:rPr>
              <a:t>https://chart-studio.plot.ly/dashboard/kielbrunner:144/view#/</a:t>
            </a:r>
            <a:endParaRPr sz="1400">
              <a:solidFill>
                <a:srgbClr val="000000"/>
              </a:solidFill>
            </a:endParaRPr>
          </a:p>
        </p:txBody>
      </p:sp>
      <p:sp>
        <p:nvSpPr>
          <p:cNvPr id="201" name="Google Shape;201;p31"/>
          <p:cNvSpPr/>
          <p:nvPr/>
        </p:nvSpPr>
        <p:spPr>
          <a:xfrm>
            <a:off x="833425" y="257500"/>
            <a:ext cx="7329000" cy="568200"/>
          </a:xfrm>
          <a:prstGeom prst="wedgeRectCallout">
            <a:avLst>
              <a:gd name="adj1" fmla="val -20833"/>
              <a:gd name="adj2" fmla="val 62500"/>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REFERENCES</a:t>
            </a:r>
            <a:endParaRPr sz="3000" b="1">
              <a:solidFill>
                <a:srgbClr val="FFFFFF"/>
              </a:solidFill>
              <a:latin typeface="Oswald"/>
              <a:ea typeface="Oswald"/>
              <a:cs typeface="Oswald"/>
              <a:sym typeface="Oswa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71"/>
        <p:cNvGrpSpPr/>
        <p:nvPr/>
      </p:nvGrpSpPr>
      <p:grpSpPr>
        <a:xfrm>
          <a:off x="0" y="0"/>
          <a:ext cx="0" cy="0"/>
          <a:chOff x="0" y="0"/>
          <a:chExt cx="0" cy="0"/>
        </a:xfrm>
      </p:grpSpPr>
      <p:sp>
        <p:nvSpPr>
          <p:cNvPr id="72" name="Google Shape;72;p14"/>
          <p:cNvSpPr txBox="1">
            <a:spLocks noGrp="1"/>
          </p:cNvSpPr>
          <p:nvPr>
            <p:ph type="title"/>
          </p:nvPr>
        </p:nvSpPr>
        <p:spPr>
          <a:xfrm>
            <a:off x="1201275" y="132700"/>
            <a:ext cx="20904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dirty="0">
                <a:solidFill>
                  <a:srgbClr val="CC0000"/>
                </a:solidFill>
              </a:rPr>
              <a:t>SOCIAL</a:t>
            </a:r>
            <a:r>
              <a:rPr lang="en" b="1" dirty="0">
                <a:solidFill>
                  <a:srgbClr val="FF0000"/>
                </a:solidFill>
              </a:rPr>
              <a:t> </a:t>
            </a:r>
            <a:endParaRPr b="1" dirty="0">
              <a:solidFill>
                <a:srgbClr val="FF0000"/>
              </a:solidFill>
            </a:endParaRPr>
          </a:p>
        </p:txBody>
      </p:sp>
      <p:sp>
        <p:nvSpPr>
          <p:cNvPr id="73" name="Google Shape;73;p14"/>
          <p:cNvSpPr txBox="1">
            <a:spLocks noGrp="1"/>
          </p:cNvSpPr>
          <p:nvPr>
            <p:ph type="title"/>
          </p:nvPr>
        </p:nvSpPr>
        <p:spPr>
          <a:xfrm>
            <a:off x="1323975" y="677204"/>
            <a:ext cx="1845000" cy="483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400" b="1" dirty="0">
                <a:solidFill>
                  <a:srgbClr val="000000"/>
                </a:solidFill>
              </a:rPr>
              <a:t>DESIRABILITY BIAS </a:t>
            </a:r>
            <a:endParaRPr sz="1400" b="1" dirty="0">
              <a:solidFill>
                <a:srgbClr val="000000"/>
              </a:solidFill>
            </a:endParaRPr>
          </a:p>
        </p:txBody>
      </p:sp>
      <p:sp>
        <p:nvSpPr>
          <p:cNvPr id="74" name="Google Shape;74;p14"/>
          <p:cNvSpPr/>
          <p:nvPr/>
        </p:nvSpPr>
        <p:spPr>
          <a:xfrm>
            <a:off x="351675" y="1087775"/>
            <a:ext cx="3789600" cy="38217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body" idx="4294967295"/>
          </p:nvPr>
        </p:nvSpPr>
        <p:spPr>
          <a:xfrm>
            <a:off x="476175" y="1414600"/>
            <a:ext cx="3421500" cy="3090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solidFill>
                  <a:srgbClr val="000000"/>
                </a:solidFill>
              </a:rPr>
              <a:t>“Social desirability bias is the tendency of some respondents to report an answer in a way they deem to be more socially acceptable than would be their ‘true’ answer” (Lavrakas, 2008).</a:t>
            </a:r>
            <a:endParaRPr sz="1500">
              <a:solidFill>
                <a:srgbClr val="000000"/>
              </a:solidFill>
            </a:endParaRPr>
          </a:p>
          <a:p>
            <a:pPr marL="0" lvl="0" indent="0" algn="l" rtl="0">
              <a:spcBef>
                <a:spcPts val="1600"/>
              </a:spcBef>
              <a:spcAft>
                <a:spcPts val="0"/>
              </a:spcAft>
              <a:buNone/>
            </a:pPr>
            <a:r>
              <a:rPr lang="en" sz="1500" b="1">
                <a:solidFill>
                  <a:srgbClr val="000000"/>
                </a:solidFill>
              </a:rPr>
              <a:t>Intent</a:t>
            </a:r>
            <a:r>
              <a:rPr lang="en" sz="1500">
                <a:solidFill>
                  <a:srgbClr val="000000"/>
                </a:solidFill>
              </a:rPr>
              <a:t>: project a more favorable image</a:t>
            </a:r>
            <a:endParaRPr sz="1500">
              <a:solidFill>
                <a:srgbClr val="000000"/>
              </a:solidFill>
            </a:endParaRPr>
          </a:p>
          <a:p>
            <a:pPr marL="0" lvl="0" indent="0" algn="l" rtl="0">
              <a:spcBef>
                <a:spcPts val="1600"/>
              </a:spcBef>
              <a:spcAft>
                <a:spcPts val="1600"/>
              </a:spcAft>
              <a:buNone/>
            </a:pPr>
            <a:r>
              <a:rPr lang="en" sz="1500" b="1">
                <a:solidFill>
                  <a:srgbClr val="000000"/>
                </a:solidFill>
              </a:rPr>
              <a:t>Outcome</a:t>
            </a:r>
            <a:r>
              <a:rPr lang="en" sz="1500">
                <a:solidFill>
                  <a:srgbClr val="000000"/>
                </a:solidFill>
              </a:rPr>
              <a:t>: overreporting of socially desirable behaviors and underreporting of socially undesirable behaviors</a:t>
            </a:r>
            <a:endParaRPr sz="1500">
              <a:solidFill>
                <a:srgbClr val="000000"/>
              </a:solidFill>
            </a:endParaRPr>
          </a:p>
        </p:txBody>
      </p:sp>
      <p:sp>
        <p:nvSpPr>
          <p:cNvPr id="76" name="Google Shape;76;p14"/>
          <p:cNvSpPr txBox="1">
            <a:spLocks noGrp="1"/>
          </p:cNvSpPr>
          <p:nvPr>
            <p:ph type="title"/>
          </p:nvPr>
        </p:nvSpPr>
        <p:spPr>
          <a:xfrm>
            <a:off x="5022342" y="894554"/>
            <a:ext cx="3592200" cy="861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b="1" dirty="0">
                <a:solidFill>
                  <a:srgbClr val="000000"/>
                </a:solidFill>
              </a:rPr>
              <a:t>POLLING POST-</a:t>
            </a:r>
            <a:r>
              <a:rPr lang="en" sz="2400" b="1" dirty="0">
                <a:solidFill>
                  <a:srgbClr val="CC0000"/>
                </a:solidFill>
              </a:rPr>
              <a:t>2016</a:t>
            </a:r>
            <a:endParaRPr sz="2400" b="1" dirty="0">
              <a:solidFill>
                <a:srgbClr val="CC0000"/>
              </a:solidFill>
            </a:endParaRPr>
          </a:p>
        </p:txBody>
      </p:sp>
      <p:sp>
        <p:nvSpPr>
          <p:cNvPr id="77" name="Google Shape;77;p14"/>
          <p:cNvSpPr/>
          <p:nvPr/>
        </p:nvSpPr>
        <p:spPr>
          <a:xfrm>
            <a:off x="4424850" y="1589878"/>
            <a:ext cx="4478700" cy="33189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14"/>
          <p:cNvSpPr txBox="1">
            <a:spLocks noGrp="1"/>
          </p:cNvSpPr>
          <p:nvPr>
            <p:ph type="body" idx="4294967295"/>
          </p:nvPr>
        </p:nvSpPr>
        <p:spPr>
          <a:xfrm>
            <a:off x="4495800" y="1716875"/>
            <a:ext cx="4276200" cy="30903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b="1" dirty="0">
                <a:solidFill>
                  <a:srgbClr val="000000"/>
                </a:solidFill>
              </a:rPr>
              <a:t>The situation:</a:t>
            </a:r>
            <a:endParaRPr sz="1400" b="1" dirty="0">
              <a:solidFill>
                <a:srgbClr val="000000"/>
              </a:solidFill>
            </a:endParaRPr>
          </a:p>
          <a:p>
            <a:pPr marL="914400" lvl="1" indent="-317500" algn="l" rtl="0">
              <a:spcBef>
                <a:spcPts val="0"/>
              </a:spcBef>
              <a:spcAft>
                <a:spcPts val="0"/>
              </a:spcAft>
              <a:buClr>
                <a:srgbClr val="000000"/>
              </a:buClr>
              <a:buSzPts val="1400"/>
              <a:buChar char="○"/>
            </a:pPr>
            <a:r>
              <a:rPr lang="en" dirty="0">
                <a:solidFill>
                  <a:srgbClr val="000000"/>
                </a:solidFill>
              </a:rPr>
              <a:t>Voter polling remains integral to election analysis, despite the expanded use of other modeling and statistical techniques.</a:t>
            </a:r>
            <a:endParaRPr dirty="0">
              <a:solidFill>
                <a:srgbClr val="000000"/>
              </a:solidFill>
            </a:endParaRPr>
          </a:p>
          <a:p>
            <a:pPr marL="457200" lvl="0" indent="-317500" algn="l" rtl="0">
              <a:spcBef>
                <a:spcPts val="0"/>
              </a:spcBef>
              <a:spcAft>
                <a:spcPts val="0"/>
              </a:spcAft>
              <a:buClr>
                <a:srgbClr val="000000"/>
              </a:buClr>
              <a:buSzPts val="1400"/>
              <a:buChar char="●"/>
            </a:pPr>
            <a:r>
              <a:rPr lang="en" sz="1400" b="1" dirty="0">
                <a:solidFill>
                  <a:srgbClr val="000000"/>
                </a:solidFill>
              </a:rPr>
              <a:t>The catalyst:</a:t>
            </a:r>
            <a:endParaRPr sz="1400" b="1" dirty="0">
              <a:solidFill>
                <a:srgbClr val="000000"/>
              </a:solidFill>
            </a:endParaRPr>
          </a:p>
          <a:p>
            <a:pPr marL="914400" lvl="1" indent="-317500" algn="l" rtl="0">
              <a:spcBef>
                <a:spcPts val="0"/>
              </a:spcBef>
              <a:spcAft>
                <a:spcPts val="0"/>
              </a:spcAft>
              <a:buClr>
                <a:srgbClr val="000000"/>
              </a:buClr>
              <a:buSzPts val="1400"/>
              <a:buChar char="○"/>
            </a:pPr>
            <a:r>
              <a:rPr lang="en" dirty="0">
                <a:solidFill>
                  <a:srgbClr val="000000"/>
                </a:solidFill>
              </a:rPr>
              <a:t>The 2016 election of Donald Trump and increased political divisiveness since have led to social desirability bias in self-reported data.</a:t>
            </a:r>
            <a:endParaRPr dirty="0">
              <a:solidFill>
                <a:srgbClr val="000000"/>
              </a:solidFill>
            </a:endParaRPr>
          </a:p>
          <a:p>
            <a:pPr marL="457200" lvl="0" indent="-317500" algn="l" rtl="0">
              <a:spcBef>
                <a:spcPts val="0"/>
              </a:spcBef>
              <a:spcAft>
                <a:spcPts val="0"/>
              </a:spcAft>
              <a:buClr>
                <a:srgbClr val="000000"/>
              </a:buClr>
              <a:buSzPts val="1400"/>
              <a:buChar char="●"/>
            </a:pPr>
            <a:r>
              <a:rPr lang="en" sz="1400" b="1" dirty="0">
                <a:solidFill>
                  <a:srgbClr val="000000"/>
                </a:solidFill>
              </a:rPr>
              <a:t>The result:</a:t>
            </a:r>
            <a:endParaRPr sz="1400" b="1" dirty="0">
              <a:solidFill>
                <a:srgbClr val="000000"/>
              </a:solidFill>
            </a:endParaRPr>
          </a:p>
          <a:p>
            <a:pPr marL="914400" lvl="1" indent="-317500" algn="l" rtl="0">
              <a:spcBef>
                <a:spcPts val="0"/>
              </a:spcBef>
              <a:spcAft>
                <a:spcPts val="0"/>
              </a:spcAft>
              <a:buClr>
                <a:srgbClr val="000000"/>
              </a:buClr>
              <a:buSzPts val="1400"/>
              <a:buChar char="○"/>
            </a:pPr>
            <a:r>
              <a:rPr lang="en" dirty="0">
                <a:solidFill>
                  <a:srgbClr val="000000"/>
                </a:solidFill>
              </a:rPr>
              <a:t>Skewed voter preference predictions</a:t>
            </a:r>
            <a:endParaRPr dirty="0">
              <a:solidFill>
                <a:srgbClr val="000000"/>
              </a:solidFill>
            </a:endParaRPr>
          </a:p>
          <a:p>
            <a:pPr marL="914400" lvl="1" indent="-317500" algn="l" rtl="0">
              <a:spcBef>
                <a:spcPts val="0"/>
              </a:spcBef>
              <a:spcAft>
                <a:spcPts val="0"/>
              </a:spcAft>
              <a:buClr>
                <a:srgbClr val="000000"/>
              </a:buClr>
              <a:buSzPts val="1400"/>
              <a:buChar char="○"/>
            </a:pPr>
            <a:r>
              <a:rPr lang="en" dirty="0">
                <a:solidFill>
                  <a:srgbClr val="000000"/>
                </a:solidFill>
              </a:rPr>
              <a:t>Over-investment in unpersuadable voters</a:t>
            </a:r>
            <a:endParaRPr dirty="0">
              <a:solidFill>
                <a:srgbClr val="000000"/>
              </a:solidFill>
            </a:endParaRPr>
          </a:p>
        </p:txBody>
      </p:sp>
      <p:sp>
        <p:nvSpPr>
          <p:cNvPr id="79" name="Google Shape;79;p14"/>
          <p:cNvSpPr/>
          <p:nvPr/>
        </p:nvSpPr>
        <p:spPr>
          <a:xfrm>
            <a:off x="4052550" y="234025"/>
            <a:ext cx="48510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BACKGROUND INFORMATION</a:t>
            </a:r>
            <a:endParaRPr sz="3000" b="1">
              <a:solidFill>
                <a:srgbClr val="FFFFFF"/>
              </a:solidFill>
              <a:latin typeface="Oswald"/>
              <a:ea typeface="Oswald"/>
              <a:cs typeface="Oswald"/>
              <a:sym typeface="Oswa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83"/>
        <p:cNvGrpSpPr/>
        <p:nvPr/>
      </p:nvGrpSpPr>
      <p:grpSpPr>
        <a:xfrm>
          <a:off x="0" y="0"/>
          <a:ext cx="0" cy="0"/>
          <a:chOff x="0" y="0"/>
          <a:chExt cx="0" cy="0"/>
        </a:xfrm>
      </p:grpSpPr>
      <p:sp>
        <p:nvSpPr>
          <p:cNvPr id="84" name="Google Shape;84;p15"/>
          <p:cNvSpPr/>
          <p:nvPr/>
        </p:nvSpPr>
        <p:spPr>
          <a:xfrm>
            <a:off x="6338288" y="2370175"/>
            <a:ext cx="2265000" cy="2009100"/>
          </a:xfrm>
          <a:prstGeom prst="rect">
            <a:avLst/>
          </a:prstGeom>
          <a:solidFill>
            <a:schemeClr val="dk1"/>
          </a:solidFill>
          <a:ln w="38100" cap="flat" cmpd="sng">
            <a:solidFill>
              <a:srgbClr val="08089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sz="1200" b="1">
                <a:latin typeface="Average"/>
                <a:ea typeface="Average"/>
                <a:cs typeface="Average"/>
                <a:sym typeface="Average"/>
              </a:rPr>
              <a:t>Can a model based on these characteristics detect social desirability bias and help us determine the likelihood that a person would lie about having previously supported Trump?</a:t>
            </a:r>
            <a:endParaRPr sz="1200" b="1"/>
          </a:p>
        </p:txBody>
      </p:sp>
      <p:sp>
        <p:nvSpPr>
          <p:cNvPr id="85" name="Google Shape;85;p15"/>
          <p:cNvSpPr/>
          <p:nvPr/>
        </p:nvSpPr>
        <p:spPr>
          <a:xfrm>
            <a:off x="2951075" y="501900"/>
            <a:ext cx="31329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QUESTIONS</a:t>
            </a:r>
            <a:endParaRPr sz="3000" b="1">
              <a:solidFill>
                <a:srgbClr val="FFFFFF"/>
              </a:solidFill>
              <a:latin typeface="Oswald"/>
              <a:ea typeface="Oswald"/>
              <a:cs typeface="Oswald"/>
              <a:sym typeface="Oswald"/>
            </a:endParaRPr>
          </a:p>
        </p:txBody>
      </p:sp>
      <p:sp>
        <p:nvSpPr>
          <p:cNvPr id="86" name="Google Shape;86;p15"/>
          <p:cNvSpPr/>
          <p:nvPr/>
        </p:nvSpPr>
        <p:spPr>
          <a:xfrm>
            <a:off x="330700" y="2370175"/>
            <a:ext cx="2475000" cy="20091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sz="1200" b="1">
                <a:latin typeface="Average"/>
                <a:ea typeface="Average"/>
                <a:cs typeface="Average"/>
                <a:sym typeface="Average"/>
              </a:rPr>
              <a:t>What demographic characteristics and political issue preferences influence a voter’s decision to support Trump?</a:t>
            </a:r>
            <a:endParaRPr sz="1200" b="1"/>
          </a:p>
        </p:txBody>
      </p:sp>
      <p:sp>
        <p:nvSpPr>
          <p:cNvPr id="87" name="Google Shape;87;p15"/>
          <p:cNvSpPr/>
          <p:nvPr/>
        </p:nvSpPr>
        <p:spPr>
          <a:xfrm>
            <a:off x="3334500" y="2370175"/>
            <a:ext cx="2475000" cy="20091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sz="1200" b="1">
                <a:latin typeface="Average"/>
                <a:ea typeface="Average"/>
                <a:cs typeface="Average"/>
                <a:sym typeface="Average"/>
              </a:rPr>
              <a:t>Who, then, should a Democratic candidate expend resources to persuade, and who is likely to support Trump despite not admitting to it previously?</a:t>
            </a:r>
            <a:endParaRPr sz="1200" b="1"/>
          </a:p>
        </p:txBody>
      </p:sp>
      <p:pic>
        <p:nvPicPr>
          <p:cNvPr id="88" name="Google Shape;88;p15"/>
          <p:cNvPicPr preferRelativeResize="0"/>
          <p:nvPr/>
        </p:nvPicPr>
        <p:blipFill>
          <a:blip r:embed="rId3">
            <a:alphaModFix/>
          </a:blip>
          <a:stretch>
            <a:fillRect/>
          </a:stretch>
        </p:blipFill>
        <p:spPr>
          <a:xfrm>
            <a:off x="4105175" y="1181150"/>
            <a:ext cx="933650" cy="933650"/>
          </a:xfrm>
          <a:prstGeom prst="rect">
            <a:avLst/>
          </a:prstGeom>
          <a:noFill/>
          <a:ln>
            <a:noFill/>
          </a:ln>
        </p:spPr>
      </p:pic>
      <p:pic>
        <p:nvPicPr>
          <p:cNvPr id="89" name="Google Shape;89;p15"/>
          <p:cNvPicPr preferRelativeResize="0"/>
          <p:nvPr/>
        </p:nvPicPr>
        <p:blipFill>
          <a:blip r:embed="rId4">
            <a:alphaModFix/>
          </a:blip>
          <a:stretch>
            <a:fillRect/>
          </a:stretch>
        </p:blipFill>
        <p:spPr>
          <a:xfrm>
            <a:off x="1053950" y="1114850"/>
            <a:ext cx="1066250" cy="1066250"/>
          </a:xfrm>
          <a:prstGeom prst="rect">
            <a:avLst/>
          </a:prstGeom>
          <a:noFill/>
          <a:ln>
            <a:noFill/>
          </a:ln>
        </p:spPr>
      </p:pic>
      <p:pic>
        <p:nvPicPr>
          <p:cNvPr id="90" name="Google Shape;90;p15"/>
          <p:cNvPicPr preferRelativeResize="0"/>
          <p:nvPr/>
        </p:nvPicPr>
        <p:blipFill>
          <a:blip r:embed="rId5">
            <a:alphaModFix/>
          </a:blip>
          <a:stretch>
            <a:fillRect/>
          </a:stretch>
        </p:blipFill>
        <p:spPr>
          <a:xfrm>
            <a:off x="7023800" y="1201000"/>
            <a:ext cx="893975" cy="8939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94"/>
        <p:cNvGrpSpPr/>
        <p:nvPr/>
      </p:nvGrpSpPr>
      <p:grpSpPr>
        <a:xfrm>
          <a:off x="0" y="0"/>
          <a:ext cx="0" cy="0"/>
          <a:chOff x="0" y="0"/>
          <a:chExt cx="0" cy="0"/>
        </a:xfrm>
      </p:grpSpPr>
      <p:sp>
        <p:nvSpPr>
          <p:cNvPr id="95" name="Google Shape;95;p16"/>
          <p:cNvSpPr/>
          <p:nvPr/>
        </p:nvSpPr>
        <p:spPr>
          <a:xfrm>
            <a:off x="298525" y="272575"/>
            <a:ext cx="37929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SOLUTION STRATEGY</a:t>
            </a:r>
            <a:endParaRPr sz="3000" b="1">
              <a:solidFill>
                <a:srgbClr val="FFFFFF"/>
              </a:solidFill>
              <a:latin typeface="Oswald"/>
              <a:ea typeface="Oswald"/>
              <a:cs typeface="Oswald"/>
              <a:sym typeface="Oswald"/>
            </a:endParaRPr>
          </a:p>
        </p:txBody>
      </p:sp>
      <p:pic>
        <p:nvPicPr>
          <p:cNvPr id="96" name="Google Shape;96;p16"/>
          <p:cNvPicPr preferRelativeResize="0"/>
          <p:nvPr/>
        </p:nvPicPr>
        <p:blipFill>
          <a:blip r:embed="rId3">
            <a:alphaModFix/>
          </a:blip>
          <a:stretch>
            <a:fillRect/>
          </a:stretch>
        </p:blipFill>
        <p:spPr>
          <a:xfrm>
            <a:off x="4355125" y="276850"/>
            <a:ext cx="4370401" cy="2447300"/>
          </a:xfrm>
          <a:prstGeom prst="rect">
            <a:avLst/>
          </a:prstGeom>
          <a:noFill/>
          <a:ln>
            <a:noFill/>
          </a:ln>
        </p:spPr>
      </p:pic>
      <p:sp>
        <p:nvSpPr>
          <p:cNvPr id="97" name="Google Shape;97;p16"/>
          <p:cNvSpPr txBox="1">
            <a:spLocks noGrp="1"/>
          </p:cNvSpPr>
          <p:nvPr>
            <p:ph type="body" idx="4294967295"/>
          </p:nvPr>
        </p:nvSpPr>
        <p:spPr>
          <a:xfrm>
            <a:off x="298524" y="1131825"/>
            <a:ext cx="3792899" cy="38085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600">
                <a:solidFill>
                  <a:srgbClr val="000000"/>
                </a:solidFill>
              </a:rPr>
              <a:t>Using data from AP VoteCast 2018:</a:t>
            </a:r>
            <a:endParaRPr sz="1600">
              <a:solidFill>
                <a:srgbClr val="000000"/>
              </a:solidFill>
            </a:endParaRPr>
          </a:p>
          <a:p>
            <a:pPr marL="457200" lvl="0" indent="-330200" algn="l" rtl="0">
              <a:spcBef>
                <a:spcPts val="1600"/>
              </a:spcBef>
              <a:spcAft>
                <a:spcPts val="0"/>
              </a:spcAft>
              <a:buClr>
                <a:srgbClr val="000000"/>
              </a:buClr>
              <a:buSzPts val="1600"/>
              <a:buChar char="●"/>
            </a:pPr>
            <a:r>
              <a:rPr lang="en" sz="1600">
                <a:solidFill>
                  <a:srgbClr val="000000"/>
                </a:solidFill>
              </a:rPr>
              <a:t>Examine individuals’ responses to Trump-support-equivalent questions:</a:t>
            </a:r>
            <a:endParaRPr sz="1600">
              <a:solidFill>
                <a:srgbClr val="000000"/>
              </a:solidFill>
            </a:endParaRPr>
          </a:p>
          <a:p>
            <a:pPr marL="914400" lvl="1" indent="-304800" algn="l" rtl="0">
              <a:spcBef>
                <a:spcPts val="0"/>
              </a:spcBef>
              <a:spcAft>
                <a:spcPts val="0"/>
              </a:spcAft>
              <a:buClr>
                <a:srgbClr val="000000"/>
              </a:buClr>
              <a:buSzPts val="1200"/>
              <a:buChar char="○"/>
            </a:pPr>
            <a:r>
              <a:rPr lang="en" sz="1200">
                <a:solidFill>
                  <a:srgbClr val="000000"/>
                </a:solidFill>
              </a:rPr>
              <a:t>2016 candidate choice</a:t>
            </a:r>
            <a:endParaRPr sz="1200">
              <a:solidFill>
                <a:srgbClr val="000000"/>
              </a:solidFill>
            </a:endParaRPr>
          </a:p>
          <a:p>
            <a:pPr marL="914400" lvl="1" indent="-304800" algn="l" rtl="0">
              <a:spcBef>
                <a:spcPts val="0"/>
              </a:spcBef>
              <a:spcAft>
                <a:spcPts val="0"/>
              </a:spcAft>
              <a:buClr>
                <a:srgbClr val="000000"/>
              </a:buClr>
              <a:buSzPts val="1200"/>
              <a:buChar char="○"/>
            </a:pPr>
            <a:r>
              <a:rPr lang="en" sz="1200">
                <a:solidFill>
                  <a:srgbClr val="000000"/>
                </a:solidFill>
              </a:rPr>
              <a:t>2020 anticipated candidate choice</a:t>
            </a:r>
            <a:endParaRPr sz="1200">
              <a:solidFill>
                <a:srgbClr val="000000"/>
              </a:solidFill>
            </a:endParaRPr>
          </a:p>
          <a:p>
            <a:pPr marL="914400" lvl="1" indent="-304800" algn="l" rtl="0">
              <a:spcBef>
                <a:spcPts val="0"/>
              </a:spcBef>
              <a:spcAft>
                <a:spcPts val="0"/>
              </a:spcAft>
              <a:buClr>
                <a:srgbClr val="000000"/>
              </a:buClr>
              <a:buSzPts val="1200"/>
              <a:buChar char="○"/>
            </a:pPr>
            <a:r>
              <a:rPr lang="en" sz="1200">
                <a:solidFill>
                  <a:srgbClr val="000000"/>
                </a:solidFill>
              </a:rPr>
              <a:t>Trump approval</a:t>
            </a:r>
            <a:endParaRPr sz="1200">
              <a:solidFill>
                <a:srgbClr val="000000"/>
              </a:solidFill>
            </a:endParaRPr>
          </a:p>
          <a:p>
            <a:pPr marL="914400" lvl="1" indent="-304800" algn="l" rtl="0">
              <a:spcBef>
                <a:spcPts val="0"/>
              </a:spcBef>
              <a:spcAft>
                <a:spcPts val="0"/>
              </a:spcAft>
              <a:buClr>
                <a:srgbClr val="000000"/>
              </a:buClr>
              <a:buSzPts val="1200"/>
              <a:buChar char="○"/>
            </a:pPr>
            <a:r>
              <a:rPr lang="en" sz="1200">
                <a:solidFill>
                  <a:srgbClr val="000000"/>
                </a:solidFill>
              </a:rPr>
              <a:t>Voting in 2018 to show support for Trump</a:t>
            </a:r>
            <a:endParaRPr sz="1200">
              <a:solidFill>
                <a:srgbClr val="000000"/>
              </a:solidFill>
            </a:endParaRPr>
          </a:p>
          <a:p>
            <a:pPr marL="914400" lvl="1" indent="-304800" algn="l" rtl="0">
              <a:spcBef>
                <a:spcPts val="0"/>
              </a:spcBef>
              <a:spcAft>
                <a:spcPts val="0"/>
              </a:spcAft>
              <a:buClr>
                <a:srgbClr val="000000"/>
              </a:buClr>
              <a:buSzPts val="1200"/>
              <a:buChar char="○"/>
            </a:pPr>
            <a:r>
              <a:rPr lang="en" sz="1200">
                <a:solidFill>
                  <a:srgbClr val="000000"/>
                </a:solidFill>
              </a:rPr>
              <a:t>Trump favorability</a:t>
            </a:r>
            <a:endParaRPr sz="1200">
              <a:solidFill>
                <a:srgbClr val="000000"/>
              </a:solidFill>
            </a:endParaRPr>
          </a:p>
          <a:p>
            <a:pPr marL="457200" lvl="0" indent="-330200" algn="l" rtl="0">
              <a:spcBef>
                <a:spcPts val="0"/>
              </a:spcBef>
              <a:spcAft>
                <a:spcPts val="0"/>
              </a:spcAft>
              <a:buClr>
                <a:srgbClr val="000000"/>
              </a:buClr>
              <a:buSzPts val="1600"/>
              <a:buChar char="●"/>
            </a:pPr>
            <a:r>
              <a:rPr lang="en" sz="1600">
                <a:solidFill>
                  <a:srgbClr val="000000"/>
                </a:solidFill>
              </a:rPr>
              <a:t>Determine likelihood that the person supported Trump in 2016</a:t>
            </a:r>
            <a:endParaRPr sz="1600">
              <a:solidFill>
                <a:srgbClr val="000000"/>
              </a:solidFill>
            </a:endParaRPr>
          </a:p>
          <a:p>
            <a:pPr marL="0" lvl="0" indent="0" algn="l" rtl="0">
              <a:spcBef>
                <a:spcPts val="0"/>
              </a:spcBef>
              <a:spcAft>
                <a:spcPts val="0"/>
              </a:spcAft>
              <a:buNone/>
            </a:pPr>
            <a:endParaRPr sz="1600">
              <a:solidFill>
                <a:srgbClr val="000000"/>
              </a:solidFill>
            </a:endParaRPr>
          </a:p>
          <a:p>
            <a:pPr marL="0" lvl="0" indent="0" algn="l" rtl="0">
              <a:spcBef>
                <a:spcPts val="0"/>
              </a:spcBef>
              <a:spcAft>
                <a:spcPts val="1600"/>
              </a:spcAft>
              <a:buNone/>
            </a:pPr>
            <a:endParaRPr sz="1500">
              <a:solidFill>
                <a:srgbClr val="000000"/>
              </a:solidFill>
            </a:endParaRPr>
          </a:p>
        </p:txBody>
      </p:sp>
      <p:sp>
        <p:nvSpPr>
          <p:cNvPr id="98" name="Google Shape;98;p16"/>
          <p:cNvSpPr txBox="1">
            <a:spLocks noGrp="1"/>
          </p:cNvSpPr>
          <p:nvPr>
            <p:ph type="body" idx="4294967295"/>
          </p:nvPr>
        </p:nvSpPr>
        <p:spPr>
          <a:xfrm>
            <a:off x="4355125" y="2832225"/>
            <a:ext cx="4370400" cy="21081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457200" lvl="0" indent="-317500" algn="l" rtl="0">
              <a:spcBef>
                <a:spcPts val="0"/>
              </a:spcBef>
              <a:spcAft>
                <a:spcPts val="0"/>
              </a:spcAft>
              <a:buClr>
                <a:srgbClr val="000000"/>
              </a:buClr>
              <a:buSzPts val="1400"/>
              <a:buChar char="●"/>
            </a:pPr>
            <a:r>
              <a:rPr lang="en" sz="1400">
                <a:solidFill>
                  <a:srgbClr val="000000"/>
                </a:solidFill>
              </a:rPr>
              <a:t>Compare to reported 2016 candidate choice to determine likelihood that social desirability bias influenced the response</a:t>
            </a:r>
            <a:endParaRPr sz="1400">
              <a:solidFill>
                <a:srgbClr val="000000"/>
              </a:solidFill>
            </a:endParaRPr>
          </a:p>
          <a:p>
            <a:pPr marL="457200" lvl="0" indent="0" algn="l" rtl="0">
              <a:spcBef>
                <a:spcPts val="0"/>
              </a:spcBef>
              <a:spcAft>
                <a:spcPts val="0"/>
              </a:spcAft>
              <a:buNone/>
            </a:pPr>
            <a:endParaRPr sz="1400">
              <a:solidFill>
                <a:srgbClr val="000000"/>
              </a:solidFill>
            </a:endParaRPr>
          </a:p>
          <a:p>
            <a:pPr marL="0" lvl="0" indent="0" algn="l" rtl="0">
              <a:spcBef>
                <a:spcPts val="0"/>
              </a:spcBef>
              <a:spcAft>
                <a:spcPts val="0"/>
              </a:spcAft>
              <a:buNone/>
            </a:pPr>
            <a:r>
              <a:rPr lang="en" sz="1400">
                <a:solidFill>
                  <a:srgbClr val="000000"/>
                </a:solidFill>
              </a:rPr>
              <a:t>This probability will help inform the campaign of the 2020 Democratic nominee about which voters are “gettable” and which would otherwise be an inefficient use of resources.</a:t>
            </a:r>
            <a:endParaRPr sz="1400">
              <a:solidFill>
                <a:srgbClr val="000000"/>
              </a:solidFill>
            </a:endParaRPr>
          </a:p>
          <a:p>
            <a:pPr marL="0" lvl="0" indent="0" algn="l" rtl="0">
              <a:spcBef>
                <a:spcPts val="0"/>
              </a:spcBef>
              <a:spcAft>
                <a:spcPts val="0"/>
              </a:spcAft>
              <a:buNone/>
            </a:pPr>
            <a:endParaRPr sz="1400">
              <a:solidFill>
                <a:srgbClr val="000000"/>
              </a:solidFill>
            </a:endParaRPr>
          </a:p>
          <a:p>
            <a:pPr marL="0" lvl="0" indent="0" algn="l" rtl="0">
              <a:spcBef>
                <a:spcPts val="0"/>
              </a:spcBef>
              <a:spcAft>
                <a:spcPts val="0"/>
              </a:spcAft>
              <a:buNone/>
            </a:pPr>
            <a:endParaRPr sz="1400">
              <a:solidFill>
                <a:srgbClr val="000000"/>
              </a:solidFill>
            </a:endParaRPr>
          </a:p>
          <a:p>
            <a:pPr marL="0" lvl="0" indent="0" algn="l" rtl="0">
              <a:spcBef>
                <a:spcPts val="0"/>
              </a:spcBef>
              <a:spcAft>
                <a:spcPts val="1600"/>
              </a:spcAft>
              <a:buNone/>
            </a:pPr>
            <a:endParaRPr sz="1400">
              <a:solidFill>
                <a:srgbClr val="00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2"/>
        <p:cNvGrpSpPr/>
        <p:nvPr/>
      </p:nvGrpSpPr>
      <p:grpSpPr>
        <a:xfrm>
          <a:off x="0" y="0"/>
          <a:ext cx="0" cy="0"/>
          <a:chOff x="0" y="0"/>
          <a:chExt cx="0" cy="0"/>
        </a:xfrm>
      </p:grpSpPr>
      <p:sp>
        <p:nvSpPr>
          <p:cNvPr id="103" name="Google Shape;103;p17"/>
          <p:cNvSpPr/>
          <p:nvPr/>
        </p:nvSpPr>
        <p:spPr>
          <a:xfrm>
            <a:off x="2596403" y="533064"/>
            <a:ext cx="52959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dirty="0">
                <a:solidFill>
                  <a:srgbClr val="FFFFFF"/>
                </a:solidFill>
                <a:latin typeface="Oswald"/>
                <a:ea typeface="Oswald"/>
                <a:cs typeface="Oswald"/>
                <a:sym typeface="Oswald"/>
              </a:rPr>
              <a:t>DATA ACQUISITION PROCESS</a:t>
            </a:r>
            <a:endParaRPr sz="3000" b="1" dirty="0">
              <a:solidFill>
                <a:srgbClr val="FFFFFF"/>
              </a:solidFill>
              <a:latin typeface="Oswald"/>
              <a:ea typeface="Oswald"/>
              <a:cs typeface="Oswald"/>
              <a:sym typeface="Oswald"/>
            </a:endParaRPr>
          </a:p>
        </p:txBody>
      </p:sp>
      <p:sp>
        <p:nvSpPr>
          <p:cNvPr id="104" name="Google Shape;104;p17"/>
          <p:cNvSpPr txBox="1">
            <a:spLocks noGrp="1"/>
          </p:cNvSpPr>
          <p:nvPr>
            <p:ph type="body" idx="4294967295"/>
          </p:nvPr>
        </p:nvSpPr>
        <p:spPr>
          <a:xfrm>
            <a:off x="2370203" y="1846799"/>
            <a:ext cx="5748300" cy="20403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AP VoteCast was designed to improve polling accuracy by broadening traditional polling methods and providing unprecedented public access to the debut data set.</a:t>
            </a:r>
            <a:endParaRPr>
              <a:solidFill>
                <a:srgbClr val="000000"/>
              </a:solidFill>
            </a:endParaRPr>
          </a:p>
          <a:p>
            <a:pPr marL="457200" lvl="0" indent="-342900" algn="l" rtl="0">
              <a:spcBef>
                <a:spcPts val="1600"/>
              </a:spcBef>
              <a:spcAft>
                <a:spcPts val="0"/>
              </a:spcAft>
              <a:buClr>
                <a:srgbClr val="000000"/>
              </a:buClr>
              <a:buSzPts val="1800"/>
              <a:buChar char="●"/>
            </a:pPr>
            <a:r>
              <a:rPr lang="en">
                <a:solidFill>
                  <a:srgbClr val="000000"/>
                </a:solidFill>
              </a:rPr>
              <a:t>Observations: 106,855 (7 train : 3 test)</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Variables: 53, including dummies</a:t>
            </a:r>
            <a:endParaRPr sz="1600">
              <a:solidFill>
                <a:srgbClr val="000000"/>
              </a:solidFill>
            </a:endParaRPr>
          </a:p>
        </p:txBody>
      </p:sp>
      <p:pic>
        <p:nvPicPr>
          <p:cNvPr id="105" name="Google Shape;105;p17"/>
          <p:cNvPicPr preferRelativeResize="0"/>
          <p:nvPr/>
        </p:nvPicPr>
        <p:blipFill>
          <a:blip r:embed="rId3">
            <a:alphaModFix amt="7000"/>
          </a:blip>
          <a:stretch>
            <a:fillRect/>
          </a:stretch>
        </p:blipFill>
        <p:spPr>
          <a:xfrm>
            <a:off x="0" y="3098980"/>
            <a:ext cx="1875250" cy="18752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09"/>
        <p:cNvGrpSpPr/>
        <p:nvPr/>
      </p:nvGrpSpPr>
      <p:grpSpPr>
        <a:xfrm>
          <a:off x="0" y="0"/>
          <a:ext cx="0" cy="0"/>
          <a:chOff x="0" y="0"/>
          <a:chExt cx="0" cy="0"/>
        </a:xfrm>
      </p:grpSpPr>
      <p:sp>
        <p:nvSpPr>
          <p:cNvPr id="110" name="Google Shape;110;p18"/>
          <p:cNvSpPr/>
          <p:nvPr/>
        </p:nvSpPr>
        <p:spPr>
          <a:xfrm>
            <a:off x="715900" y="138100"/>
            <a:ext cx="38952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ESTIMATING SUPPORT</a:t>
            </a:r>
            <a:endParaRPr sz="3000" b="1">
              <a:solidFill>
                <a:srgbClr val="FFFFFF"/>
              </a:solidFill>
              <a:latin typeface="Oswald"/>
              <a:ea typeface="Oswald"/>
              <a:cs typeface="Oswald"/>
              <a:sym typeface="Oswald"/>
            </a:endParaRPr>
          </a:p>
        </p:txBody>
      </p:sp>
      <p:sp>
        <p:nvSpPr>
          <p:cNvPr id="111" name="Google Shape;111;p18"/>
          <p:cNvSpPr txBox="1">
            <a:spLocks noGrp="1"/>
          </p:cNvSpPr>
          <p:nvPr>
            <p:ph type="body" idx="4294967295"/>
          </p:nvPr>
        </p:nvSpPr>
        <p:spPr>
          <a:xfrm>
            <a:off x="119600" y="1614425"/>
            <a:ext cx="2674200" cy="30999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00000"/>
                </a:solidFill>
              </a:rPr>
              <a:t>Significant negative impacts:</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Issues (economy, healthcare, taxes, gun policy, environment, foreign policy)</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Immigration policy (path to citizenship)</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2016 Russian collusion</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Age (18-24)</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Non-religious</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Urban, suburban, and small town</a:t>
            </a:r>
            <a:endParaRPr sz="1200">
              <a:solidFill>
                <a:srgbClr val="000000"/>
              </a:solidFill>
            </a:endParaRPr>
          </a:p>
          <a:p>
            <a:pPr marL="0" lvl="0" indent="0" algn="l" rtl="0">
              <a:spcBef>
                <a:spcPts val="1600"/>
              </a:spcBef>
              <a:spcAft>
                <a:spcPts val="1600"/>
              </a:spcAft>
              <a:buNone/>
            </a:pPr>
            <a:endParaRPr sz="1200">
              <a:solidFill>
                <a:srgbClr val="000000"/>
              </a:solidFill>
            </a:endParaRPr>
          </a:p>
        </p:txBody>
      </p:sp>
      <p:sp>
        <p:nvSpPr>
          <p:cNvPr id="112" name="Google Shape;112;p18"/>
          <p:cNvSpPr/>
          <p:nvPr/>
        </p:nvSpPr>
        <p:spPr>
          <a:xfrm>
            <a:off x="1427200" y="781225"/>
            <a:ext cx="2263800" cy="513000"/>
          </a:xfrm>
          <a:prstGeom prst="rect">
            <a:avLst/>
          </a:prstGeom>
          <a:solidFill>
            <a:srgbClr val="08089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FOR TRUMP</a:t>
            </a:r>
            <a:endParaRPr sz="2400" b="1">
              <a:solidFill>
                <a:srgbClr val="FFFFFF"/>
              </a:solidFill>
              <a:latin typeface="Oswald"/>
              <a:ea typeface="Oswald"/>
              <a:cs typeface="Oswald"/>
              <a:sym typeface="Oswald"/>
            </a:endParaRPr>
          </a:p>
        </p:txBody>
      </p:sp>
      <p:pic>
        <p:nvPicPr>
          <p:cNvPr id="113" name="Google Shape;113;p18"/>
          <p:cNvPicPr preferRelativeResize="0"/>
          <p:nvPr/>
        </p:nvPicPr>
        <p:blipFill>
          <a:blip r:embed="rId3">
            <a:alphaModFix/>
          </a:blip>
          <a:stretch>
            <a:fillRect/>
          </a:stretch>
        </p:blipFill>
        <p:spPr>
          <a:xfrm>
            <a:off x="5918650" y="106467"/>
            <a:ext cx="2913975" cy="4847356"/>
          </a:xfrm>
          <a:prstGeom prst="rect">
            <a:avLst/>
          </a:prstGeom>
          <a:noFill/>
          <a:ln>
            <a:noFill/>
          </a:ln>
        </p:spPr>
      </p:pic>
      <p:sp>
        <p:nvSpPr>
          <p:cNvPr id="114" name="Google Shape;114;p18"/>
          <p:cNvSpPr txBox="1">
            <a:spLocks noGrp="1"/>
          </p:cNvSpPr>
          <p:nvPr>
            <p:ph type="body" idx="4294967295"/>
          </p:nvPr>
        </p:nvSpPr>
        <p:spPr>
          <a:xfrm>
            <a:off x="3019125" y="1614425"/>
            <a:ext cx="2674200" cy="30999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sz="1200">
                <a:solidFill>
                  <a:srgbClr val="000000"/>
                </a:solidFill>
              </a:rPr>
              <a:t>Significant positive impacts:</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Country track</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Trump economic impact</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Repeal ACA</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Sex (m)</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Age (40-49)</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Race/ethnicity (White, Asian, Hispanic)</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Education (“less is more”)</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Income (lowest for $50k-$75k)</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Party/ideology (scale: 0 Democrat/very liberal … 4 Republican/very conservative)</a:t>
            </a:r>
            <a:endParaRPr sz="1200">
              <a:solidFill>
                <a:srgbClr val="000000"/>
              </a:solidFill>
            </a:endParaRPr>
          </a:p>
          <a:p>
            <a:pPr marL="457200" lvl="0" indent="-304800" algn="l" rtl="0">
              <a:spcBef>
                <a:spcPts val="0"/>
              </a:spcBef>
              <a:spcAft>
                <a:spcPts val="0"/>
              </a:spcAft>
              <a:buClr>
                <a:srgbClr val="000000"/>
              </a:buClr>
              <a:buSzPts val="1200"/>
              <a:buChar char="●"/>
            </a:pPr>
            <a:r>
              <a:rPr lang="en" sz="1200">
                <a:solidFill>
                  <a:srgbClr val="000000"/>
                </a:solidFill>
              </a:rPr>
              <a:t>Religion (Protestant, Catholic)</a:t>
            </a:r>
            <a:endParaRPr sz="1200">
              <a:solidFill>
                <a:srgbClr val="000000"/>
              </a:solidFill>
            </a:endParaRPr>
          </a:p>
          <a:p>
            <a:pPr marL="0" lvl="0" indent="0" algn="l" rtl="0">
              <a:spcBef>
                <a:spcPts val="1600"/>
              </a:spcBef>
              <a:spcAft>
                <a:spcPts val="1600"/>
              </a:spcAft>
              <a:buNone/>
            </a:pPr>
            <a:endParaRPr sz="1500">
              <a:solidFill>
                <a:srgbClr val="000000"/>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18"/>
        <p:cNvGrpSpPr/>
        <p:nvPr/>
      </p:nvGrpSpPr>
      <p:grpSpPr>
        <a:xfrm>
          <a:off x="0" y="0"/>
          <a:ext cx="0" cy="0"/>
          <a:chOff x="0" y="0"/>
          <a:chExt cx="0" cy="0"/>
        </a:xfrm>
      </p:grpSpPr>
      <p:sp>
        <p:nvSpPr>
          <p:cNvPr id="119" name="Google Shape;119;p19"/>
          <p:cNvSpPr/>
          <p:nvPr/>
        </p:nvSpPr>
        <p:spPr>
          <a:xfrm>
            <a:off x="405275" y="249875"/>
            <a:ext cx="44175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rgbClr val="FFFFFF"/>
                </a:solidFill>
                <a:latin typeface="Oswald"/>
                <a:ea typeface="Oswald"/>
                <a:cs typeface="Oswald"/>
                <a:sym typeface="Oswald"/>
              </a:rPr>
              <a:t>MODEL COMPARISON</a:t>
            </a:r>
            <a:endParaRPr sz="3000" b="1">
              <a:solidFill>
                <a:srgbClr val="FFFFFF"/>
              </a:solidFill>
              <a:latin typeface="Oswald"/>
              <a:ea typeface="Oswald"/>
              <a:cs typeface="Oswald"/>
              <a:sym typeface="Oswald"/>
            </a:endParaRPr>
          </a:p>
        </p:txBody>
      </p:sp>
      <p:graphicFrame>
        <p:nvGraphicFramePr>
          <p:cNvPr id="120" name="Google Shape;120;p19"/>
          <p:cNvGraphicFramePr/>
          <p:nvPr/>
        </p:nvGraphicFramePr>
        <p:xfrm>
          <a:off x="1650788" y="1242740"/>
          <a:ext cx="5842400" cy="3322050"/>
        </p:xfrm>
        <a:graphic>
          <a:graphicData uri="http://schemas.openxmlformats.org/drawingml/2006/table">
            <a:tbl>
              <a:tblPr>
                <a:noFill/>
                <a:tableStyleId>{660D7838-58D8-4166-84B5-E073B5D3CCE4}</a:tableStyleId>
              </a:tblPr>
              <a:tblGrid>
                <a:gridCol w="861175">
                  <a:extLst>
                    <a:ext uri="{9D8B030D-6E8A-4147-A177-3AD203B41FA5}">
                      <a16:colId xmlns:a16="http://schemas.microsoft.com/office/drawing/2014/main" val="20000"/>
                    </a:ext>
                  </a:extLst>
                </a:gridCol>
                <a:gridCol w="888725">
                  <a:extLst>
                    <a:ext uri="{9D8B030D-6E8A-4147-A177-3AD203B41FA5}">
                      <a16:colId xmlns:a16="http://schemas.microsoft.com/office/drawing/2014/main" val="20001"/>
                    </a:ext>
                  </a:extLst>
                </a:gridCol>
                <a:gridCol w="1057225">
                  <a:extLst>
                    <a:ext uri="{9D8B030D-6E8A-4147-A177-3AD203B41FA5}">
                      <a16:colId xmlns:a16="http://schemas.microsoft.com/office/drawing/2014/main" val="20002"/>
                    </a:ext>
                  </a:extLst>
                </a:gridCol>
                <a:gridCol w="809675">
                  <a:extLst>
                    <a:ext uri="{9D8B030D-6E8A-4147-A177-3AD203B41FA5}">
                      <a16:colId xmlns:a16="http://schemas.microsoft.com/office/drawing/2014/main" val="20003"/>
                    </a:ext>
                  </a:extLst>
                </a:gridCol>
                <a:gridCol w="669450">
                  <a:extLst>
                    <a:ext uri="{9D8B030D-6E8A-4147-A177-3AD203B41FA5}">
                      <a16:colId xmlns:a16="http://schemas.microsoft.com/office/drawing/2014/main" val="20004"/>
                    </a:ext>
                  </a:extLst>
                </a:gridCol>
                <a:gridCol w="382850">
                  <a:extLst>
                    <a:ext uri="{9D8B030D-6E8A-4147-A177-3AD203B41FA5}">
                      <a16:colId xmlns:a16="http://schemas.microsoft.com/office/drawing/2014/main" val="20005"/>
                    </a:ext>
                  </a:extLst>
                </a:gridCol>
                <a:gridCol w="619600">
                  <a:extLst>
                    <a:ext uri="{9D8B030D-6E8A-4147-A177-3AD203B41FA5}">
                      <a16:colId xmlns:a16="http://schemas.microsoft.com/office/drawing/2014/main" val="20006"/>
                    </a:ext>
                  </a:extLst>
                </a:gridCol>
                <a:gridCol w="553700">
                  <a:extLst>
                    <a:ext uri="{9D8B030D-6E8A-4147-A177-3AD203B41FA5}">
                      <a16:colId xmlns:a16="http://schemas.microsoft.com/office/drawing/2014/main" val="20007"/>
                    </a:ext>
                  </a:extLst>
                </a:gridCol>
              </a:tblGrid>
              <a:tr h="450650">
                <a:tc>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Model</a:t>
                      </a:r>
                      <a:endParaRPr sz="1000" b="1">
                        <a:solidFill>
                          <a:schemeClr val="dk1"/>
                        </a:solidFill>
                        <a:latin typeface="Average"/>
                        <a:ea typeface="Average"/>
                        <a:cs typeface="Average"/>
                        <a:sym typeface="Average"/>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Train Time (seconds)</a:t>
                      </a:r>
                      <a:endParaRPr sz="1000" b="1">
                        <a:solidFill>
                          <a:schemeClr val="dk1"/>
                        </a:solidFill>
                        <a:latin typeface="Average"/>
                        <a:ea typeface="Average"/>
                        <a:cs typeface="Average"/>
                        <a:sym typeface="Average"/>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Predict Time (train, test; seconds)</a:t>
                      </a:r>
                      <a:endParaRPr sz="1000" b="1">
                        <a:solidFill>
                          <a:schemeClr val="dk1"/>
                        </a:solidFill>
                        <a:latin typeface="Average"/>
                        <a:ea typeface="Average"/>
                        <a:cs typeface="Average"/>
                        <a:sym typeface="Average"/>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Accuracy (train, test)</a:t>
                      </a:r>
                      <a:endParaRPr sz="1000" b="1">
                        <a:solidFill>
                          <a:schemeClr val="dk1"/>
                        </a:solidFill>
                        <a:latin typeface="Average"/>
                        <a:ea typeface="Average"/>
                        <a:cs typeface="Average"/>
                        <a:sym typeface="Average"/>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gridSpan="4">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Confusion Matrix (test)</a:t>
                      </a:r>
                      <a:endParaRPr sz="1000" b="1">
                        <a:solidFill>
                          <a:schemeClr val="dk1"/>
                        </a:solidFill>
                        <a:latin typeface="Average"/>
                        <a:ea typeface="Average"/>
                        <a:cs typeface="Average"/>
                        <a:sym typeface="Average"/>
                      </a:endParaRPr>
                    </a:p>
                  </a:txBody>
                  <a:tcPr marL="91425" marR="91425" marT="91425" marB="91425" anchor="b">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0000"/>
                  </a:ext>
                </a:extLst>
              </a:tr>
              <a:tr h="236050">
                <a:tc rowSpan="4">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Logistic</a:t>
                      </a:r>
                      <a:endParaRPr sz="1000" b="1">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2.57</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0.02</a:t>
                      </a:r>
                      <a:endParaRPr sz="1000">
                        <a:solidFill>
                          <a:schemeClr val="dk1"/>
                        </a:solidFill>
                        <a:latin typeface="Average"/>
                        <a:ea typeface="Average"/>
                        <a:cs typeface="Average"/>
                        <a:sym typeface="Average"/>
                      </a:endParaRPr>
                    </a:p>
                    <a:p>
                      <a:pPr marL="0" lvl="0" indent="0" algn="ctr" rtl="0">
                        <a:spcBef>
                          <a:spcPts val="0"/>
                        </a:spcBef>
                        <a:spcAft>
                          <a:spcPts val="0"/>
                        </a:spcAft>
                        <a:buNone/>
                      </a:pPr>
                      <a:r>
                        <a:rPr lang="en" sz="1000">
                          <a:solidFill>
                            <a:schemeClr val="dk1"/>
                          </a:solidFill>
                          <a:latin typeface="Average"/>
                          <a:ea typeface="Average"/>
                          <a:cs typeface="Average"/>
                          <a:sym typeface="Average"/>
                        </a:rPr>
                        <a:t>0.01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0.9301719</a:t>
                      </a:r>
                      <a:endParaRPr sz="1000">
                        <a:solidFill>
                          <a:schemeClr val="dk1"/>
                        </a:solidFill>
                        <a:latin typeface="Average"/>
                        <a:ea typeface="Average"/>
                        <a:cs typeface="Average"/>
                        <a:sym typeface="Average"/>
                      </a:endParaRPr>
                    </a:p>
                    <a:p>
                      <a:pPr marL="0" lvl="0" indent="0" algn="ctr" rtl="0">
                        <a:spcBef>
                          <a:spcPts val="0"/>
                        </a:spcBef>
                        <a:spcAft>
                          <a:spcPts val="0"/>
                        </a:spcAft>
                        <a:buNone/>
                      </a:pPr>
                      <a:r>
                        <a:rPr lang="en" sz="1000">
                          <a:solidFill>
                            <a:schemeClr val="dk1"/>
                          </a:solidFill>
                          <a:latin typeface="Average"/>
                          <a:ea typeface="Average"/>
                          <a:cs typeface="Average"/>
                          <a:sym typeface="Average"/>
                        </a:rPr>
                        <a:t>0.9317465</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2" gridSpan="2">
                  <a:txBody>
                    <a:bodyPr/>
                    <a:lstStyle/>
                    <a:p>
                      <a:pPr marL="0" lvl="0" indent="0" algn="ctr" rtl="0">
                        <a:spcBef>
                          <a:spcPts val="0"/>
                        </a:spcBef>
                        <a:spcAft>
                          <a:spcPts val="0"/>
                        </a:spcAft>
                        <a:buNone/>
                      </a:pP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2" hMerge="1">
                  <a:txBody>
                    <a:bodyPr/>
                    <a:lstStyle/>
                    <a:p>
                      <a:endParaRPr lang="en-US"/>
                    </a:p>
                  </a:txBody>
                  <a:tcPr/>
                </a:tc>
                <a:tc gridSpan="2">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Prediction</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hMerge="1">
                  <a:txBody>
                    <a:bodyPr/>
                    <a:lstStyle/>
                    <a:p>
                      <a:endParaRPr lang="en-US"/>
                    </a:p>
                  </a:txBody>
                  <a:tcPr/>
                </a:tc>
                <a:extLst>
                  <a:ext uri="{0D108BD9-81ED-4DB2-BD59-A6C34878D82A}">
                    <a16:rowId xmlns:a16="http://schemas.microsoft.com/office/drawing/2014/main" val="10001"/>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2"/>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Support Trump</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17,547 </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1,016</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3"/>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1,172</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12,322</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4"/>
                  </a:ext>
                </a:extLst>
              </a:tr>
              <a:tr h="236050">
                <a:tc rowSpan="4">
                  <a:txBody>
                    <a:bodyPr/>
                    <a:lstStyle/>
                    <a:p>
                      <a:pPr marL="0" lvl="0" indent="0" algn="l" rtl="0">
                        <a:spcBef>
                          <a:spcPts val="0"/>
                        </a:spcBef>
                        <a:spcAft>
                          <a:spcPts val="0"/>
                        </a:spcAft>
                        <a:buNone/>
                      </a:pPr>
                      <a:r>
                        <a:rPr lang="en" sz="1000" b="1">
                          <a:solidFill>
                            <a:schemeClr val="dk1"/>
                          </a:solidFill>
                          <a:latin typeface="Average"/>
                          <a:ea typeface="Average"/>
                          <a:cs typeface="Average"/>
                          <a:sym typeface="Average"/>
                        </a:rPr>
                        <a:t>Random Forest</a:t>
                      </a:r>
                      <a:endParaRPr sz="1000" b="1">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7.51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1.76</a:t>
                      </a:r>
                      <a:br>
                        <a:rPr lang="en" sz="1000">
                          <a:solidFill>
                            <a:schemeClr val="dk1"/>
                          </a:solidFill>
                          <a:latin typeface="Average"/>
                          <a:ea typeface="Average"/>
                          <a:cs typeface="Average"/>
                          <a:sym typeface="Average"/>
                        </a:rPr>
                      </a:br>
                      <a:r>
                        <a:rPr lang="en" sz="1000">
                          <a:solidFill>
                            <a:schemeClr val="dk1"/>
                          </a:solidFill>
                          <a:latin typeface="Average"/>
                          <a:ea typeface="Average"/>
                          <a:cs typeface="Average"/>
                          <a:sym typeface="Average"/>
                        </a:rPr>
                        <a:t>0.64</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4">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0.9740100</a:t>
                      </a:r>
                      <a:br>
                        <a:rPr lang="en" sz="1000">
                          <a:solidFill>
                            <a:schemeClr val="dk1"/>
                          </a:solidFill>
                          <a:latin typeface="Average"/>
                          <a:ea typeface="Average"/>
                          <a:cs typeface="Average"/>
                          <a:sym typeface="Average"/>
                        </a:rPr>
                      </a:br>
                      <a:r>
                        <a:rPr lang="en" sz="1000">
                          <a:solidFill>
                            <a:schemeClr val="dk1"/>
                          </a:solidFill>
                          <a:latin typeface="Average"/>
                          <a:ea typeface="Average"/>
                          <a:cs typeface="Average"/>
                          <a:sym typeface="Average"/>
                        </a:rPr>
                        <a:t>0.9332751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2" gridSpan="2">
                  <a:txBody>
                    <a:bodyPr/>
                    <a:lstStyle/>
                    <a:p>
                      <a:pPr marL="0" lvl="0" indent="0" algn="ctr" rtl="0">
                        <a:spcBef>
                          <a:spcPts val="0"/>
                        </a:spcBef>
                        <a:spcAft>
                          <a:spcPts val="0"/>
                        </a:spcAft>
                        <a:buNone/>
                      </a:pP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rowSpan="2" hMerge="1">
                  <a:txBody>
                    <a:bodyPr/>
                    <a:lstStyle/>
                    <a:p>
                      <a:endParaRPr lang="en-US"/>
                    </a:p>
                  </a:txBody>
                  <a:tcPr/>
                </a:tc>
                <a:tc gridSpan="2">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Prediction</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hMerge="1">
                  <a:txBody>
                    <a:bodyPr/>
                    <a:lstStyle/>
                    <a:p>
                      <a:endParaRPr lang="en-US"/>
                    </a:p>
                  </a:txBody>
                  <a:tcPr/>
                </a:tc>
                <a:extLst>
                  <a:ext uri="{0D108BD9-81ED-4DB2-BD59-A6C34878D82A}">
                    <a16:rowId xmlns:a16="http://schemas.microsoft.com/office/drawing/2014/main" val="10005"/>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gridSpan="2" vMerge="1">
                  <a:txBody>
                    <a:bodyPr/>
                    <a:lstStyle/>
                    <a:p>
                      <a:endParaRPr lang="en-US"/>
                    </a:p>
                  </a:txBody>
                  <a:tcPr/>
                </a:tc>
                <a:tc hMerge="1"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6"/>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rowSpan="2">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Support Trump</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0</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17,553</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1,010</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7"/>
                  </a:ext>
                </a:extLst>
              </a:tr>
              <a:tr h="23605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1,129</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tc>
                  <a:txBody>
                    <a:bodyPr/>
                    <a:lstStyle/>
                    <a:p>
                      <a:pPr marL="0" lvl="0" indent="0" algn="ctr" rtl="0">
                        <a:spcBef>
                          <a:spcPts val="0"/>
                        </a:spcBef>
                        <a:spcAft>
                          <a:spcPts val="0"/>
                        </a:spcAft>
                        <a:buNone/>
                      </a:pPr>
                      <a:r>
                        <a:rPr lang="en" sz="1000">
                          <a:solidFill>
                            <a:schemeClr val="dk1"/>
                          </a:solidFill>
                          <a:latin typeface="Average"/>
                          <a:ea typeface="Average"/>
                          <a:cs typeface="Average"/>
                          <a:sym typeface="Average"/>
                        </a:rPr>
                        <a:t>12,365</a:t>
                      </a:r>
                      <a:endParaRPr sz="1000">
                        <a:solidFill>
                          <a:schemeClr val="dk1"/>
                        </a:solidFill>
                        <a:latin typeface="Average"/>
                        <a:ea typeface="Average"/>
                        <a:cs typeface="Average"/>
                        <a:sym typeface="Average"/>
                      </a:endParaRPr>
                    </a:p>
                  </a:txBody>
                  <a:tcPr marL="91425" marR="91425" marT="91425" marB="91425" anchor="ctr">
                    <a:lnL w="19050" cap="flat" cmpd="sng">
                      <a:solidFill>
                        <a:schemeClr val="dk2"/>
                      </a:solidFill>
                      <a:prstDash val="solid"/>
                      <a:round/>
                      <a:headEnd type="none" w="sm" len="sm"/>
                      <a:tailEnd type="none" w="sm" len="sm"/>
                    </a:lnL>
                    <a:lnR w="19050" cap="flat" cmpd="sng">
                      <a:solidFill>
                        <a:schemeClr val="dk2"/>
                      </a:solidFill>
                      <a:prstDash val="solid"/>
                      <a:round/>
                      <a:headEnd type="none" w="sm" len="sm"/>
                      <a:tailEnd type="none" w="sm" len="sm"/>
                    </a:lnR>
                    <a:lnT w="19050" cap="flat" cmpd="sng">
                      <a:solidFill>
                        <a:schemeClr val="dk2"/>
                      </a:solidFill>
                      <a:prstDash val="solid"/>
                      <a:round/>
                      <a:headEnd type="none" w="sm" len="sm"/>
                      <a:tailEnd type="none" w="sm" len="sm"/>
                    </a:lnT>
                    <a:lnB w="19050" cap="flat" cmpd="sng">
                      <a:solidFill>
                        <a:schemeClr val="dk2"/>
                      </a:solidFill>
                      <a:prstDash val="solid"/>
                      <a:round/>
                      <a:headEnd type="none" w="sm" len="sm"/>
                      <a:tailEnd type="none" w="sm" len="sm"/>
                    </a:lnB>
                    <a:solidFill>
                      <a:srgbClr val="080898"/>
                    </a:solidFill>
                  </a:tcPr>
                </a:tc>
                <a:extLst>
                  <a:ext uri="{0D108BD9-81ED-4DB2-BD59-A6C34878D82A}">
                    <a16:rowId xmlns:a16="http://schemas.microsoft.com/office/drawing/2014/main" val="10008"/>
                  </a:ext>
                </a:extLst>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24"/>
        <p:cNvGrpSpPr/>
        <p:nvPr/>
      </p:nvGrpSpPr>
      <p:grpSpPr>
        <a:xfrm>
          <a:off x="0" y="0"/>
          <a:ext cx="0" cy="0"/>
          <a:chOff x="0" y="0"/>
          <a:chExt cx="0" cy="0"/>
        </a:xfrm>
      </p:grpSpPr>
      <p:sp>
        <p:nvSpPr>
          <p:cNvPr id="125" name="Google Shape;125;p20"/>
          <p:cNvSpPr/>
          <p:nvPr/>
        </p:nvSpPr>
        <p:spPr>
          <a:xfrm>
            <a:off x="405275" y="249875"/>
            <a:ext cx="4705200" cy="5682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QUANTIFYING INFLUENCE OF</a:t>
            </a:r>
            <a:endParaRPr sz="3000" b="1">
              <a:solidFill>
                <a:srgbClr val="FFFFFF"/>
              </a:solidFill>
              <a:latin typeface="Oswald"/>
              <a:ea typeface="Oswald"/>
              <a:cs typeface="Oswald"/>
              <a:sym typeface="Oswald"/>
            </a:endParaRPr>
          </a:p>
        </p:txBody>
      </p:sp>
      <p:sp>
        <p:nvSpPr>
          <p:cNvPr id="126" name="Google Shape;126;p20"/>
          <p:cNvSpPr txBox="1">
            <a:spLocks noGrp="1"/>
          </p:cNvSpPr>
          <p:nvPr>
            <p:ph type="body" idx="4294967295"/>
          </p:nvPr>
        </p:nvSpPr>
        <p:spPr>
          <a:xfrm>
            <a:off x="266475" y="1936425"/>
            <a:ext cx="5226900" cy="2646600"/>
          </a:xfrm>
          <a:prstGeom prst="rect">
            <a:avLst/>
          </a:prstGeom>
          <a:solidFill>
            <a:srgbClr val="FFFFFF"/>
          </a:solidFill>
          <a:ln w="38100" cap="flat" cmpd="sng">
            <a:solidFill>
              <a:srgbClr val="080898"/>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Significant positive variables indicate likely social desirability bias among Trump supporters*:</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Issues (abortion, environment, gun policy, healthcare)</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Age (25-39)</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Race/ethnicity (Black)</a:t>
            </a:r>
            <a:endParaRPr>
              <a:solidFill>
                <a:srgbClr val="000000"/>
              </a:solidFill>
            </a:endParaRPr>
          </a:p>
          <a:p>
            <a:pPr marL="457200" lvl="0" indent="-342900" algn="l" rtl="0">
              <a:spcBef>
                <a:spcPts val="0"/>
              </a:spcBef>
              <a:spcAft>
                <a:spcPts val="0"/>
              </a:spcAft>
              <a:buClr>
                <a:srgbClr val="000000"/>
              </a:buClr>
              <a:buSzPts val="1800"/>
              <a:buChar char="●"/>
            </a:pPr>
            <a:r>
              <a:rPr lang="en">
                <a:solidFill>
                  <a:srgbClr val="000000"/>
                </a:solidFill>
              </a:rPr>
              <a:t>Non-rural</a:t>
            </a:r>
            <a:endParaRPr sz="1600">
              <a:solidFill>
                <a:srgbClr val="000000"/>
              </a:solidFill>
            </a:endParaRPr>
          </a:p>
          <a:p>
            <a:pPr marL="0" lvl="0" indent="0" algn="l" rtl="0">
              <a:spcBef>
                <a:spcPts val="1600"/>
              </a:spcBef>
              <a:spcAft>
                <a:spcPts val="1600"/>
              </a:spcAft>
              <a:buNone/>
            </a:pPr>
            <a:endParaRPr sz="1500">
              <a:solidFill>
                <a:srgbClr val="000000"/>
              </a:solidFill>
            </a:endParaRPr>
          </a:p>
        </p:txBody>
      </p:sp>
      <p:pic>
        <p:nvPicPr>
          <p:cNvPr id="127" name="Google Shape;127;p20"/>
          <p:cNvPicPr preferRelativeResize="0"/>
          <p:nvPr/>
        </p:nvPicPr>
        <p:blipFill>
          <a:blip r:embed="rId3">
            <a:alphaModFix/>
          </a:blip>
          <a:stretch>
            <a:fillRect/>
          </a:stretch>
        </p:blipFill>
        <p:spPr>
          <a:xfrm>
            <a:off x="5822975" y="123803"/>
            <a:ext cx="2948825" cy="4895896"/>
          </a:xfrm>
          <a:prstGeom prst="rect">
            <a:avLst/>
          </a:prstGeom>
          <a:noFill/>
          <a:ln>
            <a:noFill/>
          </a:ln>
        </p:spPr>
      </p:pic>
      <p:sp>
        <p:nvSpPr>
          <p:cNvPr id="128" name="Google Shape;128;p20"/>
          <p:cNvSpPr/>
          <p:nvPr/>
        </p:nvSpPr>
        <p:spPr>
          <a:xfrm>
            <a:off x="1020700" y="941950"/>
            <a:ext cx="3595500" cy="513000"/>
          </a:xfrm>
          <a:prstGeom prst="rect">
            <a:avLst/>
          </a:prstGeom>
          <a:solidFill>
            <a:srgbClr val="080898"/>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400" b="1">
                <a:solidFill>
                  <a:schemeClr val="dk1"/>
                </a:solidFill>
                <a:latin typeface="Oswald"/>
                <a:ea typeface="Oswald"/>
                <a:cs typeface="Oswald"/>
                <a:sym typeface="Oswald"/>
              </a:rPr>
              <a:t>SOCIAL DESIRABILITY BIAS</a:t>
            </a:r>
            <a:endParaRPr sz="2400" b="1">
              <a:solidFill>
                <a:srgbClr val="FFFFFF"/>
              </a:solidFill>
              <a:latin typeface="Oswald"/>
              <a:ea typeface="Oswald"/>
              <a:cs typeface="Oswald"/>
              <a:sym typeface="Oswa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132"/>
        <p:cNvGrpSpPr/>
        <p:nvPr/>
      </p:nvGrpSpPr>
      <p:grpSpPr>
        <a:xfrm>
          <a:off x="0" y="0"/>
          <a:ext cx="0" cy="0"/>
          <a:chOff x="0" y="0"/>
          <a:chExt cx="0" cy="0"/>
        </a:xfrm>
      </p:grpSpPr>
      <p:sp>
        <p:nvSpPr>
          <p:cNvPr id="133" name="Google Shape;133;p21"/>
          <p:cNvSpPr/>
          <p:nvPr/>
        </p:nvSpPr>
        <p:spPr>
          <a:xfrm>
            <a:off x="6090600" y="105300"/>
            <a:ext cx="3205800" cy="499500"/>
          </a:xfrm>
          <a:prstGeom prst="roundRect">
            <a:avLst>
              <a:gd name="adj" fmla="val 16667"/>
            </a:avLst>
          </a:prstGeom>
          <a:solidFill>
            <a:srgbClr val="CC000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b="1">
                <a:solidFill>
                  <a:schemeClr val="dk1"/>
                </a:solidFill>
                <a:latin typeface="Oswald"/>
                <a:ea typeface="Oswald"/>
                <a:cs typeface="Oswald"/>
                <a:sym typeface="Oswald"/>
              </a:rPr>
              <a:t>GRAPHS</a:t>
            </a:r>
            <a:endParaRPr sz="3000" b="1">
              <a:solidFill>
                <a:srgbClr val="FFFFFF"/>
              </a:solidFill>
              <a:latin typeface="Oswald"/>
              <a:ea typeface="Oswald"/>
              <a:cs typeface="Oswald"/>
              <a:sym typeface="Oswald"/>
            </a:endParaRPr>
          </a:p>
        </p:txBody>
      </p:sp>
      <p:pic>
        <p:nvPicPr>
          <p:cNvPr id="134" name="Google Shape;134;p21"/>
          <p:cNvPicPr preferRelativeResize="0"/>
          <p:nvPr/>
        </p:nvPicPr>
        <p:blipFill>
          <a:blip r:embed="rId3">
            <a:alphaModFix/>
          </a:blip>
          <a:stretch>
            <a:fillRect/>
          </a:stretch>
        </p:blipFill>
        <p:spPr>
          <a:xfrm>
            <a:off x="1278966" y="730970"/>
            <a:ext cx="6586067" cy="4233900"/>
          </a:xfrm>
          <a:prstGeom prst="rect">
            <a:avLst/>
          </a:prstGeom>
          <a:noFill/>
          <a:ln>
            <a:noFill/>
          </a:ln>
        </p:spPr>
      </p:pic>
    </p:spTree>
  </p:cSld>
  <p:clrMapOvr>
    <a:masterClrMapping/>
  </p:clrMapOvr>
</p:sld>
</file>

<file path=ppt/theme/theme1.xml><?xml version="1.0" encoding="utf-8"?>
<a:theme xmlns:a="http://schemas.openxmlformats.org/drawingml/2006/main" name="Slate">
  <a:themeElements>
    <a:clrScheme name="Slate">
      <a:dk1>
        <a:srgbClr val="FFFFFF"/>
      </a:dk1>
      <a:lt1>
        <a:srgbClr val="37474F"/>
      </a:lt1>
      <a:dk2>
        <a:srgbClr val="9E9E9E"/>
      </a:dk2>
      <a:lt2>
        <a:srgbClr val="E0E0E0"/>
      </a:lt2>
      <a:accent1>
        <a:srgbClr val="616161"/>
      </a:accent1>
      <a:accent2>
        <a:srgbClr val="78909C"/>
      </a:accent2>
      <a:accent3>
        <a:srgbClr val="CACACA"/>
      </a:accent3>
      <a:accent4>
        <a:srgbClr val="64FFDA"/>
      </a:accent4>
      <a:accent5>
        <a:srgbClr val="FFD966"/>
      </a:accent5>
      <a:accent6>
        <a:srgbClr val="F5F5F5"/>
      </a:accent6>
      <a:hlink>
        <a:srgbClr val="FFD966"/>
      </a:hlink>
      <a:folHlink>
        <a:srgbClr val="FFD966"/>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2513</Words>
  <Application>Microsoft Macintosh PowerPoint</Application>
  <PresentationFormat>On-screen Show (16:9)</PresentationFormat>
  <Paragraphs>212</Paragraphs>
  <Slides>19</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Average</vt:lpstr>
      <vt:lpstr>Times New Roman</vt:lpstr>
      <vt:lpstr>Oswald</vt:lpstr>
      <vt:lpstr>Calibri</vt:lpstr>
      <vt:lpstr>Slate</vt:lpstr>
      <vt:lpstr>PowerPoint Presentation</vt:lpstr>
      <vt:lpstr>SOCIAL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Lauren Paige Lawless</cp:lastModifiedBy>
  <cp:revision>1</cp:revision>
  <dcterms:modified xsi:type="dcterms:W3CDTF">2020-03-20T14:24:57Z</dcterms:modified>
</cp:coreProperties>
</file>